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56" r:id="rId2"/>
    <p:sldId id="331" r:id="rId3"/>
    <p:sldId id="370" r:id="rId4"/>
    <p:sldId id="345" r:id="rId5"/>
    <p:sldId id="346" r:id="rId6"/>
    <p:sldId id="374" r:id="rId7"/>
    <p:sldId id="375" r:id="rId8"/>
    <p:sldId id="379" r:id="rId9"/>
    <p:sldId id="380" r:id="rId10"/>
    <p:sldId id="381" r:id="rId11"/>
    <p:sldId id="382" r:id="rId12"/>
    <p:sldId id="383" r:id="rId13"/>
    <p:sldId id="384" r:id="rId14"/>
    <p:sldId id="376" r:id="rId15"/>
    <p:sldId id="377" r:id="rId16"/>
    <p:sldId id="378" r:id="rId17"/>
    <p:sldId id="314" r:id="rId18"/>
  </p:sldIdLst>
  <p:sldSz cx="18288000" cy="10287000"/>
  <p:notesSz cx="6797675" cy="9874250"/>
  <p:embeddedFontLst>
    <p:embeddedFont>
      <p:font typeface="Montserrat Bold" charset="-52"/>
      <p:regular r:id="rId21"/>
    </p:embeddedFon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3333FF"/>
    <a:srgbClr val="4BACC6"/>
    <a:srgbClr val="FF0000"/>
    <a:srgbClr val="FFB19F"/>
    <a:srgbClr val="FF99CC"/>
    <a:srgbClr val="5A5A5A"/>
    <a:srgbClr val="C0BB92"/>
    <a:srgbClr val="887E4E"/>
    <a:srgbClr val="9A9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29" autoAdjust="0"/>
  </p:normalViewPr>
  <p:slideViewPr>
    <p:cSldViewPr>
      <p:cViewPr varScale="1">
        <p:scale>
          <a:sx n="55" d="100"/>
          <a:sy n="55" d="100"/>
        </p:scale>
        <p:origin x="-7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E5C66ACA-D21E-4436-A200-28044EC1B1AC}" type="datetimeFigureOut">
              <a:rPr lang="ru-RU" smtClean="0"/>
              <a:t>27.10.2023</a:t>
            </a:fld>
            <a:endParaRPr lang="ru-RU"/>
          </a:p>
        </p:txBody>
      </p:sp>
      <p:sp>
        <p:nvSpPr>
          <p:cNvPr id="4" name="Нижний колонтитул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254D3144-9178-4C0F-AA50-99DE765BE7FA}" type="slidenum">
              <a:rPr lang="ru-RU" smtClean="0"/>
              <a:t>‹#›</a:t>
            </a:fld>
            <a:endParaRPr lang="ru-RU"/>
          </a:p>
        </p:txBody>
      </p:sp>
    </p:spTree>
    <p:extLst>
      <p:ext uri="{BB962C8B-B14F-4D97-AF65-F5344CB8AC3E}">
        <p14:creationId xmlns:p14="http://schemas.microsoft.com/office/powerpoint/2010/main" val="3619566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18FBD726-34E4-49A0-8A4F-F803D505C58F}" type="datetimeFigureOut">
              <a:rPr lang="ru-RU" smtClean="0"/>
              <a:t>27.10.2023</a:t>
            </a:fld>
            <a:endParaRPr lang="ru-RU"/>
          </a:p>
        </p:txBody>
      </p:sp>
      <p:sp>
        <p:nvSpPr>
          <p:cNvPr id="4" name="Образ слайда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56148B20-07F5-4DF3-8336-9D2F09596BA0}" type="slidenum">
              <a:rPr lang="ru-RU" smtClean="0"/>
              <a:t>‹#›</a:t>
            </a:fld>
            <a:endParaRPr lang="ru-RU"/>
          </a:p>
        </p:txBody>
      </p:sp>
    </p:spTree>
    <p:extLst>
      <p:ext uri="{BB962C8B-B14F-4D97-AF65-F5344CB8AC3E}">
        <p14:creationId xmlns:p14="http://schemas.microsoft.com/office/powerpoint/2010/main" val="387309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148B20-07F5-4DF3-8336-9D2F09596BA0}" type="slidenum">
              <a:rPr lang="ru-RU" smtClean="0"/>
              <a:t>1</a:t>
            </a:fld>
            <a:endParaRPr lang="ru-RU" dirty="0"/>
          </a:p>
        </p:txBody>
      </p:sp>
    </p:spTree>
    <p:extLst>
      <p:ext uri="{BB962C8B-B14F-4D97-AF65-F5344CB8AC3E}">
        <p14:creationId xmlns:p14="http://schemas.microsoft.com/office/powerpoint/2010/main" val="177909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8" name="AutoShape 2"/>
          <p:cNvSpPr/>
          <p:nvPr/>
        </p:nvSpPr>
        <p:spPr>
          <a:xfrm>
            <a:off x="6477000" y="290125"/>
            <a:ext cx="11811000" cy="2321431"/>
          </a:xfrm>
          <a:prstGeom prst="rect">
            <a:avLst/>
          </a:prstGeom>
          <a:solidFill>
            <a:srgbClr val="4D4A46">
              <a:alpha val="6666"/>
            </a:srgbClr>
          </a:solidFill>
        </p:spPr>
      </p:sp>
      <p:sp>
        <p:nvSpPr>
          <p:cNvPr id="2" name="AutoShape 2"/>
          <p:cNvSpPr/>
          <p:nvPr/>
        </p:nvSpPr>
        <p:spPr>
          <a:xfrm>
            <a:off x="1028700" y="0"/>
            <a:ext cx="4016109" cy="10287000"/>
          </a:xfrm>
          <a:prstGeom prst="rect">
            <a:avLst/>
          </a:prstGeom>
          <a:solidFill>
            <a:srgbClr val="1C94D4">
              <a:alpha val="6666"/>
            </a:srgbClr>
          </a:solidFill>
        </p:spPr>
      </p:sp>
      <p:sp>
        <p:nvSpPr>
          <p:cNvPr id="3" name="TextBox 3"/>
          <p:cNvSpPr txBox="1"/>
          <p:nvPr/>
        </p:nvSpPr>
        <p:spPr>
          <a:xfrm>
            <a:off x="818939" y="3787333"/>
            <a:ext cx="16703500" cy="4431983"/>
          </a:xfrm>
          <a:prstGeom prst="rect">
            <a:avLst/>
          </a:prstGeom>
          <a:effectLst>
            <a:outerShdw blurRad="520700" sx="36000" sy="36000" algn="tr" rotWithShape="0">
              <a:prstClr val="black"/>
            </a:outerShdw>
          </a:effectLst>
        </p:spPr>
        <p:txBody>
          <a:bodyPr wrap="square" lIns="0" tIns="0" rIns="0" bIns="0" rtlCol="0" anchor="t">
            <a:spAutoFit/>
          </a:bodyPr>
          <a:lstStyle/>
          <a:p>
            <a:pPr algn="ctr"/>
            <a:r>
              <a:rPr lang="ru-RU" sz="4800" b="1" spc="175" dirty="0" smtClean="0">
                <a:solidFill>
                  <a:schemeClr val="accent1">
                    <a:lumMod val="75000"/>
                  </a:schemeClr>
                </a:solidFill>
                <a:latin typeface="Times New Roman" pitchFamily="18" charset="0"/>
                <a:cs typeface="Times New Roman" pitchFamily="18" charset="0"/>
              </a:rPr>
              <a:t>Семинар-практикум </a:t>
            </a:r>
            <a:r>
              <a:rPr lang="ru-RU" sz="4800" b="1" spc="175" dirty="0">
                <a:solidFill>
                  <a:schemeClr val="accent1">
                    <a:lumMod val="75000"/>
                  </a:schemeClr>
                </a:solidFill>
                <a:latin typeface="Times New Roman" pitchFamily="18" charset="0"/>
                <a:cs typeface="Times New Roman" pitchFamily="18" charset="0"/>
              </a:rPr>
              <a:t>по вопросам принятия мер по предупреждению и противодействию </a:t>
            </a:r>
            <a:r>
              <a:rPr lang="ru-RU" sz="4800" b="1" spc="175" dirty="0" smtClean="0">
                <a:solidFill>
                  <a:schemeClr val="accent1">
                    <a:lumMod val="75000"/>
                  </a:schemeClr>
                </a:solidFill>
                <a:latin typeface="Times New Roman" pitchFamily="18" charset="0"/>
                <a:cs typeface="Times New Roman" pitchFamily="18" charset="0"/>
              </a:rPr>
              <a:t>коррупции в </a:t>
            </a:r>
            <a:r>
              <a:rPr lang="ru-RU" sz="4800" b="1" spc="175" dirty="0">
                <a:solidFill>
                  <a:schemeClr val="accent1">
                    <a:lumMod val="75000"/>
                  </a:schemeClr>
                </a:solidFill>
                <a:latin typeface="Times New Roman" pitchFamily="18" charset="0"/>
                <a:cs typeface="Times New Roman" pitchFamily="18" charset="0"/>
              </a:rPr>
              <a:t>подведомственных министерству учреждениях. </a:t>
            </a:r>
            <a:endParaRPr lang="ru-RU" sz="4800" b="1" spc="175" dirty="0" smtClean="0">
              <a:solidFill>
                <a:schemeClr val="accent1">
                  <a:lumMod val="75000"/>
                </a:schemeClr>
              </a:solidFill>
              <a:latin typeface="Times New Roman" pitchFamily="18" charset="0"/>
              <a:cs typeface="Times New Roman" pitchFamily="18" charset="0"/>
            </a:endParaRPr>
          </a:p>
          <a:p>
            <a:pPr algn="ctr"/>
            <a:r>
              <a:rPr lang="ru-RU" sz="4800" b="1" spc="175" dirty="0" smtClean="0">
                <a:solidFill>
                  <a:schemeClr val="accent1">
                    <a:lumMod val="75000"/>
                  </a:schemeClr>
                </a:solidFill>
                <a:latin typeface="Times New Roman" pitchFamily="18" charset="0"/>
                <a:cs typeface="Times New Roman" pitchFamily="18" charset="0"/>
              </a:rPr>
              <a:t>Результаты </a:t>
            </a:r>
            <a:r>
              <a:rPr lang="ru-RU" sz="4800" b="1" spc="175" dirty="0">
                <a:solidFill>
                  <a:schemeClr val="accent1">
                    <a:lumMod val="75000"/>
                  </a:schemeClr>
                </a:solidFill>
                <a:latin typeface="Times New Roman" pitchFamily="18" charset="0"/>
                <a:cs typeface="Times New Roman" pitchFamily="18" charset="0"/>
              </a:rPr>
              <a:t>проверки антикоррупционной работы в </a:t>
            </a:r>
            <a:r>
              <a:rPr lang="ru-RU" sz="4800" b="1" spc="175" dirty="0" smtClean="0">
                <a:solidFill>
                  <a:schemeClr val="accent1">
                    <a:lumMod val="75000"/>
                  </a:schemeClr>
                </a:solidFill>
                <a:latin typeface="Times New Roman" pitchFamily="18" charset="0"/>
                <a:cs typeface="Times New Roman" pitchFamily="18" charset="0"/>
              </a:rPr>
              <a:t>учреждениях.</a:t>
            </a:r>
            <a:r>
              <a:rPr lang="ru-RU" sz="4800" b="1" spc="175" dirty="0">
                <a:solidFill>
                  <a:schemeClr val="accent1">
                    <a:lumMod val="75000"/>
                  </a:schemeClr>
                </a:solidFill>
                <a:latin typeface="Times New Roman" pitchFamily="18" charset="0"/>
                <a:cs typeface="Times New Roman" pitchFamily="18" charset="0"/>
              </a:rPr>
              <a:t/>
            </a:r>
            <a:br>
              <a:rPr lang="ru-RU" sz="4800" b="1" spc="175" dirty="0">
                <a:solidFill>
                  <a:schemeClr val="accent1">
                    <a:lumMod val="75000"/>
                  </a:schemeClr>
                </a:solidFill>
                <a:latin typeface="Times New Roman" pitchFamily="18" charset="0"/>
                <a:cs typeface="Times New Roman" pitchFamily="18" charset="0"/>
              </a:rPr>
            </a:br>
            <a:endParaRPr lang="en-US" sz="4800" b="1" spc="175" dirty="0">
              <a:solidFill>
                <a:schemeClr val="accent1">
                  <a:lumMod val="75000"/>
                </a:schemeClr>
              </a:solidFill>
              <a:latin typeface="Times New Roman" pitchFamily="18" charset="0"/>
              <a:cs typeface="Times New Roman" pitchFamily="18" charset="0"/>
            </a:endParaRPr>
          </a:p>
        </p:txBody>
      </p:sp>
      <p:pic>
        <p:nvPicPr>
          <p:cNvPr id="5" name="Picture 5"/>
          <p:cNvPicPr>
            <a:picLocks noChangeAspect="1"/>
          </p:cNvPicPr>
          <p:nvPr/>
        </p:nvPicPr>
        <p:blipFill>
          <a:blip r:embed="rId3" cstate="print"/>
          <a:srcRect/>
          <a:stretch>
            <a:fillRect/>
          </a:stretch>
        </p:blipFill>
        <p:spPr>
          <a:xfrm>
            <a:off x="1531076" y="420755"/>
            <a:ext cx="2321431" cy="2321431"/>
          </a:xfrm>
          <a:prstGeom prst="rect">
            <a:avLst/>
          </a:prstGeom>
        </p:spPr>
      </p:pic>
      <p:sp>
        <p:nvSpPr>
          <p:cNvPr id="6" name="TextBox 6"/>
          <p:cNvSpPr txBox="1"/>
          <p:nvPr/>
        </p:nvSpPr>
        <p:spPr>
          <a:xfrm>
            <a:off x="6104844" y="899145"/>
            <a:ext cx="12259356" cy="1051570"/>
          </a:xfrm>
          <a:prstGeom prst="rect">
            <a:avLst/>
          </a:prstGeom>
        </p:spPr>
        <p:txBody>
          <a:bodyPr wrap="square" lIns="0" tIns="0" rIns="0" bIns="0" rtlCol="0" anchor="t">
            <a:spAutoFit/>
          </a:bodyPr>
          <a:lstStyle/>
          <a:p>
            <a:pPr algn="ctr">
              <a:lnSpc>
                <a:spcPts val="4060"/>
              </a:lnSpc>
            </a:pPr>
            <a:r>
              <a:rPr lang="ru-RU" sz="3500" b="1" spc="175" dirty="0" smtClean="0">
                <a:solidFill>
                  <a:schemeClr val="tx2">
                    <a:lumMod val="75000"/>
                  </a:schemeClr>
                </a:solidFill>
                <a:latin typeface="Times New Roman" pitchFamily="18" charset="0"/>
                <a:cs typeface="Times New Roman" pitchFamily="18" charset="0"/>
              </a:rPr>
              <a:t>Министерство социально-демографической                  и семейной политики Самарской области</a:t>
            </a:r>
            <a:endParaRPr lang="en-US" sz="3500" b="1" spc="175" dirty="0">
              <a:solidFill>
                <a:schemeClr val="tx2">
                  <a:lumMod val="75000"/>
                </a:schemeClr>
              </a:solidFill>
              <a:latin typeface="Times New Roman" pitchFamily="18" charset="0"/>
              <a:cs typeface="Times New Roman" pitchFamily="18" charset="0"/>
            </a:endParaRPr>
          </a:p>
        </p:txBody>
      </p:sp>
      <p:sp>
        <p:nvSpPr>
          <p:cNvPr id="11" name="TextBox 6"/>
          <p:cNvSpPr txBox="1"/>
          <p:nvPr/>
        </p:nvSpPr>
        <p:spPr>
          <a:xfrm>
            <a:off x="6400800" y="1160715"/>
            <a:ext cx="11002355" cy="420756"/>
          </a:xfrm>
          <a:prstGeom prst="rect">
            <a:avLst/>
          </a:prstGeom>
        </p:spPr>
        <p:txBody>
          <a:bodyPr wrap="square" lIns="0" tIns="0" rIns="0" bIns="0" rtlCol="0" anchor="t">
            <a:spAutoFit/>
          </a:bodyPr>
          <a:lstStyle/>
          <a:p>
            <a:pPr algn="r">
              <a:lnSpc>
                <a:spcPts val="3499"/>
              </a:lnSpc>
            </a:pPr>
            <a:endParaRPr lang="ru-RU" sz="2800" b="1" spc="175" dirty="0">
              <a:solidFill>
                <a:srgbClr val="4D4A46"/>
              </a:solidFill>
              <a:latin typeface="Times New Roman" pitchFamily="18" charset="0"/>
              <a:cs typeface="Times New Roman" pitchFamily="18" charset="0"/>
            </a:endParaRPr>
          </a:p>
        </p:txBody>
      </p:sp>
      <p:sp>
        <p:nvSpPr>
          <p:cNvPr id="12" name="TextBox 6"/>
          <p:cNvSpPr txBox="1"/>
          <p:nvPr/>
        </p:nvSpPr>
        <p:spPr>
          <a:xfrm>
            <a:off x="10515600" y="7302178"/>
            <a:ext cx="6998253" cy="1795363"/>
          </a:xfrm>
          <a:prstGeom prst="rect">
            <a:avLst/>
          </a:prstGeom>
        </p:spPr>
        <p:txBody>
          <a:bodyPr wrap="square" lIns="0" tIns="0" rIns="0" bIns="0" rtlCol="0" anchor="t">
            <a:spAutoFit/>
          </a:bodyPr>
          <a:lstStyle/>
          <a:p>
            <a:pPr algn="r">
              <a:lnSpc>
                <a:spcPts val="3499"/>
              </a:lnSpc>
            </a:pPr>
            <a:endParaRPr lang="ru-RU" sz="4400" b="1" spc="175" dirty="0">
              <a:solidFill>
                <a:srgbClr val="002060"/>
              </a:solidFill>
              <a:latin typeface="Times New Roman" pitchFamily="18" charset="0"/>
              <a:cs typeface="Times New Roman" pitchFamily="18" charset="0"/>
            </a:endParaRPr>
          </a:p>
          <a:p>
            <a:pPr algn="ctr">
              <a:lnSpc>
                <a:spcPts val="3499"/>
              </a:lnSpc>
            </a:pPr>
            <a:r>
              <a:rPr lang="ru-RU" sz="2900" b="1" spc="175" dirty="0" smtClean="0">
                <a:solidFill>
                  <a:srgbClr val="002060"/>
                </a:solidFill>
                <a:latin typeface="Times New Roman" pitchFamily="18" charset="0"/>
                <a:cs typeface="Times New Roman" pitchFamily="18" charset="0"/>
              </a:rPr>
              <a:t>Жарков Алексей Николаевич, руководитель департамента </a:t>
            </a:r>
          </a:p>
          <a:p>
            <a:pPr algn="ctr">
              <a:lnSpc>
                <a:spcPts val="3499"/>
              </a:lnSpc>
            </a:pPr>
            <a:r>
              <a:rPr lang="ru-RU" sz="2900" b="1" spc="175" dirty="0" smtClean="0">
                <a:solidFill>
                  <a:srgbClr val="002060"/>
                </a:solidFill>
                <a:latin typeface="Times New Roman" pitchFamily="18" charset="0"/>
                <a:cs typeface="Times New Roman" pitchFamily="18" charset="0"/>
              </a:rPr>
              <a:t>правового и кадрового обеспечения</a:t>
            </a:r>
            <a:endParaRPr lang="en-US" sz="2900" b="1" spc="175" dirty="0">
              <a:solidFill>
                <a:srgbClr val="002060"/>
              </a:solidFill>
              <a:latin typeface="Montserrat Bo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srcRect/>
          <a:stretch>
            <a:fillRect/>
          </a:stretch>
        </p:blipFill>
        <p:spPr>
          <a:xfrm flipH="1">
            <a:off x="1122554" y="183424"/>
            <a:ext cx="1371599" cy="1371599"/>
          </a:xfrm>
          <a:prstGeom prst="rect">
            <a:avLst/>
          </a:prstGeom>
        </p:spPr>
      </p:pic>
      <p:sp>
        <p:nvSpPr>
          <p:cNvPr id="3" name="Заголовок 2"/>
          <p:cNvSpPr>
            <a:spLocks noGrp="1"/>
          </p:cNvSpPr>
          <p:nvPr>
            <p:ph type="title"/>
          </p:nvPr>
        </p:nvSpPr>
        <p:spPr>
          <a:xfrm>
            <a:off x="2209800" y="274638"/>
            <a:ext cx="15773400" cy="1143000"/>
          </a:xfrm>
        </p:spPr>
        <p:txBody>
          <a:bodyPr>
            <a:normAutofit fontScale="90000"/>
          </a:bodyPr>
          <a:lstStyle/>
          <a:p>
            <a:r>
              <a:rPr lang="ru-RU" b="1" dirty="0" smtClean="0">
                <a:solidFill>
                  <a:schemeClr val="accent1">
                    <a:lumMod val="75000"/>
                  </a:schemeClr>
                </a:solidFill>
                <a:latin typeface="Times New Roman" pitchFamily="18" charset="0"/>
                <a:cs typeface="Times New Roman" pitchFamily="18" charset="0"/>
              </a:rPr>
              <a:t/>
            </a:r>
            <a:br>
              <a:rPr lang="ru-RU" b="1" dirty="0" smtClean="0">
                <a:solidFill>
                  <a:schemeClr val="accent1">
                    <a:lumMod val="75000"/>
                  </a:schemeClr>
                </a:solidFill>
                <a:latin typeface="Times New Roman" pitchFamily="18" charset="0"/>
                <a:cs typeface="Times New Roman" pitchFamily="18" charset="0"/>
              </a:rPr>
            </a:br>
            <a:r>
              <a:rPr lang="ru-RU" b="1" dirty="0" smtClean="0">
                <a:solidFill>
                  <a:schemeClr val="accent1">
                    <a:lumMod val="75000"/>
                  </a:schemeClr>
                </a:solidFill>
                <a:latin typeface="Times New Roman" pitchFamily="18" charset="0"/>
                <a:cs typeface="Times New Roman" pitchFamily="18" charset="0"/>
              </a:rPr>
              <a:t>ПЕРЕЧЕНЬ КОРРУПЦИОННО-ОПАСНЫХ </a:t>
            </a:r>
            <a:r>
              <a:rPr lang="ru-RU" sz="4300" b="1" dirty="0" smtClean="0">
                <a:solidFill>
                  <a:schemeClr val="accent1">
                    <a:lumMod val="75000"/>
                  </a:schemeClr>
                </a:solidFill>
                <a:latin typeface="Times New Roman" pitchFamily="18" charset="0"/>
                <a:cs typeface="Times New Roman" pitchFamily="18" charset="0"/>
              </a:rPr>
              <a:t>ФУНКЦИЙ </a:t>
            </a:r>
            <a:br>
              <a:rPr lang="ru-RU" sz="4300" b="1" dirty="0" smtClean="0">
                <a:solidFill>
                  <a:schemeClr val="accent1">
                    <a:lumMod val="75000"/>
                  </a:schemeClr>
                </a:solidFill>
                <a:latin typeface="Times New Roman" pitchFamily="18" charset="0"/>
                <a:cs typeface="Times New Roman" pitchFamily="18" charset="0"/>
              </a:rPr>
            </a:br>
            <a:r>
              <a:rPr lang="ru-RU" sz="4300" b="1" dirty="0" smtClean="0">
                <a:solidFill>
                  <a:schemeClr val="accent1">
                    <a:lumMod val="75000"/>
                  </a:schemeClr>
                </a:solidFill>
                <a:latin typeface="Times New Roman" pitchFamily="18" charset="0"/>
                <a:cs typeface="Times New Roman" pitchFamily="18" charset="0"/>
              </a:rPr>
              <a:t>В КЦСОН</a:t>
            </a:r>
            <a:br>
              <a:rPr lang="ru-RU" sz="4300" b="1" dirty="0" smtClean="0">
                <a:solidFill>
                  <a:schemeClr val="accent1">
                    <a:lumMod val="75000"/>
                  </a:schemeClr>
                </a:solidFill>
                <a:latin typeface="Times New Roman" pitchFamily="18" charset="0"/>
                <a:cs typeface="Times New Roman" pitchFamily="18" charset="0"/>
              </a:rPr>
            </a:br>
            <a:endParaRPr lang="ru-RU" sz="4300" dirty="0">
              <a:solidFill>
                <a:schemeClr val="accent1">
                  <a:lumMod val="75000"/>
                </a:schemeClr>
              </a:solidFill>
              <a:latin typeface="Times New Roman" pitchFamily="18" charset="0"/>
              <a:cs typeface="Times New Roman" pitchFamily="18" charset="0"/>
            </a:endParaRPr>
          </a:p>
        </p:txBody>
      </p:sp>
      <p:grpSp>
        <p:nvGrpSpPr>
          <p:cNvPr id="6" name="Group 28"/>
          <p:cNvGrpSpPr>
            <a:grpSpLocks/>
          </p:cNvGrpSpPr>
          <p:nvPr/>
        </p:nvGrpSpPr>
        <p:grpSpPr bwMode="auto">
          <a:xfrm>
            <a:off x="1370220" y="8691398"/>
            <a:ext cx="14175261" cy="1594494"/>
            <a:chOff x="224" y="2982"/>
            <a:chExt cx="4862" cy="636"/>
          </a:xfrm>
          <a:solidFill>
            <a:schemeClr val="accent5">
              <a:lumMod val="20000"/>
              <a:lumOff val="80000"/>
            </a:schemeClr>
          </a:solidFill>
        </p:grpSpPr>
        <p:sp>
          <p:nvSpPr>
            <p:cNvPr id="15" name="Line 17"/>
            <p:cNvSpPr>
              <a:spLocks noChangeShapeType="1"/>
            </p:cNvSpPr>
            <p:nvPr/>
          </p:nvSpPr>
          <p:spPr bwMode="auto">
            <a:xfrm flipV="1">
              <a:off x="224" y="3300"/>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18"/>
            <p:cNvSpPr>
              <a:spLocks noChangeShapeType="1"/>
            </p:cNvSpPr>
            <p:nvPr/>
          </p:nvSpPr>
          <p:spPr bwMode="auto">
            <a:xfrm flipV="1">
              <a:off x="1270" y="3239"/>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19"/>
            <p:cNvSpPr>
              <a:spLocks noChangeShapeType="1"/>
            </p:cNvSpPr>
            <p:nvPr/>
          </p:nvSpPr>
          <p:spPr bwMode="auto">
            <a:xfrm flipH="1" flipV="1">
              <a:off x="4537" y="2982"/>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0"/>
            <p:cNvSpPr>
              <a:spLocks noChangeShapeType="1"/>
            </p:cNvSpPr>
            <p:nvPr/>
          </p:nvSpPr>
          <p:spPr bwMode="auto">
            <a:xfrm flipH="1" flipV="1">
              <a:off x="3662" y="322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21"/>
            <p:cNvSpPr>
              <a:spLocks noChangeShapeType="1"/>
            </p:cNvSpPr>
            <p:nvPr/>
          </p:nvSpPr>
          <p:spPr bwMode="auto">
            <a:xfrm flipH="1" flipV="1">
              <a:off x="2629" y="3141"/>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27"/>
            <p:cNvSpPr>
              <a:spLocks noChangeShapeType="1"/>
            </p:cNvSpPr>
            <p:nvPr/>
          </p:nvSpPr>
          <p:spPr bwMode="auto">
            <a:xfrm flipH="1" flipV="1">
              <a:off x="4406" y="3279"/>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4" name="Объект 3"/>
          <p:cNvSpPr>
            <a:spLocks noGrp="1"/>
          </p:cNvSpPr>
          <p:nvPr>
            <p:ph idx="1"/>
          </p:nvPr>
        </p:nvSpPr>
        <p:spPr>
          <a:xfrm>
            <a:off x="457200" y="1866899"/>
            <a:ext cx="17068800" cy="7621745"/>
          </a:xfrm>
        </p:spPr>
        <p:txBody>
          <a:bodyPr>
            <a:normAutofit/>
          </a:bodyPr>
          <a:lstStyle/>
          <a:p>
            <a:pPr marL="723900" lvl="0" indent="-361950"/>
            <a:r>
              <a:rPr lang="ru-RU" sz="3400" b="1" dirty="0">
                <a:latin typeface="Times New Roman" pitchFamily="18" charset="0"/>
                <a:cs typeface="Times New Roman" pitchFamily="18" charset="0"/>
              </a:rPr>
              <a:t>Осуществление функций по оказанию социальных услуг</a:t>
            </a:r>
          </a:p>
          <a:p>
            <a:pPr marL="723900" lvl="0" indent="-361950"/>
            <a:r>
              <a:rPr lang="ru-RU" sz="3400" b="1" dirty="0">
                <a:latin typeface="Times New Roman" pitchFamily="18" charset="0"/>
                <a:cs typeface="Times New Roman" pitchFamily="18" charset="0"/>
              </a:rPr>
              <a:t>Регистрация </a:t>
            </a:r>
            <a:r>
              <a:rPr lang="ru-RU" sz="3400" b="1" dirty="0" smtClean="0">
                <a:latin typeface="Times New Roman" pitchFamily="18" charset="0"/>
                <a:cs typeface="Times New Roman" pitchFamily="18" charset="0"/>
              </a:rPr>
              <a:t>имущества</a:t>
            </a:r>
            <a:endParaRPr lang="ru-RU" sz="3400" b="1" dirty="0">
              <a:latin typeface="Times New Roman" pitchFamily="18" charset="0"/>
              <a:cs typeface="Times New Roman" pitchFamily="18" charset="0"/>
            </a:endParaRPr>
          </a:p>
          <a:p>
            <a:pPr marL="723900" lvl="0" indent="-361950"/>
            <a:r>
              <a:rPr lang="ru-RU" sz="3400" b="1" dirty="0">
                <a:latin typeface="Times New Roman" pitchFamily="18" charset="0"/>
                <a:cs typeface="Times New Roman" pitchFamily="18" charset="0"/>
              </a:rPr>
              <a:t>Ведение базы данных имущества, управление имуществом</a:t>
            </a:r>
          </a:p>
          <a:p>
            <a:pPr marL="723900" lvl="0" indent="-361950"/>
            <a:r>
              <a:rPr lang="ru-RU" sz="3400" b="1" dirty="0">
                <a:latin typeface="Times New Roman" pitchFamily="18" charset="0"/>
                <a:cs typeface="Times New Roman" pitchFamily="18" charset="0"/>
              </a:rPr>
              <a:t>Осуществление закупок для нужд учреждения</a:t>
            </a:r>
          </a:p>
          <a:p>
            <a:pPr marL="723900" lvl="0" indent="-361950"/>
            <a:r>
              <a:rPr lang="ru-RU" sz="3400" b="1" dirty="0">
                <a:latin typeface="Times New Roman" pitchFamily="18" charset="0"/>
                <a:cs typeface="Times New Roman" pitchFamily="18" charset="0"/>
              </a:rPr>
              <a:t>Финансово-хозяйственная деятельность учреждения</a:t>
            </a:r>
          </a:p>
          <a:p>
            <a:pPr marL="723900" lvl="0" indent="-361950"/>
            <a:r>
              <a:rPr lang="ru-RU" sz="3400" b="1" dirty="0">
                <a:latin typeface="Times New Roman" pitchFamily="18" charset="0"/>
                <a:cs typeface="Times New Roman" pitchFamily="18" charset="0"/>
              </a:rPr>
              <a:t>Принятие решений об использовании бюджетных средств</a:t>
            </a:r>
          </a:p>
          <a:p>
            <a:pPr marL="723900" lvl="0" indent="-361950"/>
            <a:r>
              <a:rPr lang="ru-RU" sz="3400" b="1" dirty="0">
                <a:latin typeface="Times New Roman" pitchFamily="18" charset="0"/>
                <a:cs typeface="Times New Roman" pitchFamily="18" charset="0"/>
              </a:rPr>
              <a:t>Организация оплаты труда работников учреждения</a:t>
            </a:r>
          </a:p>
          <a:p>
            <a:pPr marL="723900" lvl="0" indent="-361950"/>
            <a:r>
              <a:rPr lang="ru-RU" sz="3400" b="1" dirty="0">
                <a:latin typeface="Times New Roman" pitchFamily="18" charset="0"/>
                <a:cs typeface="Times New Roman" pitchFamily="18" charset="0"/>
              </a:rPr>
              <a:t>Организация охраны труда, пожарной безопасности, защиты информации</a:t>
            </a:r>
          </a:p>
          <a:p>
            <a:pPr marL="723900" lvl="0" indent="-361950"/>
            <a:r>
              <a:rPr lang="ru-RU" sz="3400" b="1" dirty="0">
                <a:latin typeface="Times New Roman" pitchFamily="18" charset="0"/>
                <a:cs typeface="Times New Roman" pitchFamily="18" charset="0"/>
              </a:rPr>
              <a:t>Осуществление кадровой деятельности </a:t>
            </a:r>
          </a:p>
          <a:p>
            <a:pPr marL="723900" lvl="0" indent="-361950"/>
            <a:r>
              <a:rPr lang="ru-RU" sz="3400" b="1" dirty="0">
                <a:latin typeface="Times New Roman" pitchFamily="18" charset="0"/>
                <a:cs typeface="Times New Roman" pitchFamily="18" charset="0"/>
              </a:rPr>
              <a:t>Представительство в судебных органах</a:t>
            </a:r>
          </a:p>
          <a:p>
            <a:pPr marL="723900" lvl="0" indent="-361950"/>
            <a:r>
              <a:rPr lang="ru-RU" sz="3400" b="1" dirty="0">
                <a:latin typeface="Times New Roman" pitchFamily="18" charset="0"/>
                <a:cs typeface="Times New Roman" pitchFamily="18" charset="0"/>
              </a:rPr>
              <a:t>Подготовка и согласование наградной документации</a:t>
            </a:r>
          </a:p>
          <a:p>
            <a:pPr marL="723900" lvl="0" indent="-361950"/>
            <a:r>
              <a:rPr lang="ru-RU" sz="3400" b="1" dirty="0">
                <a:latin typeface="Times New Roman" pitchFamily="18" charset="0"/>
                <a:cs typeface="Times New Roman" pitchFamily="18" charset="0"/>
              </a:rPr>
              <a:t>Проведение аттестации работников на соответствие занимаемой должности.</a:t>
            </a:r>
          </a:p>
          <a:p>
            <a:endParaRPr lang="ru-RU" dirty="0"/>
          </a:p>
        </p:txBody>
      </p:sp>
    </p:spTree>
    <p:extLst>
      <p:ext uri="{BB962C8B-B14F-4D97-AF65-F5344CB8AC3E}">
        <p14:creationId xmlns:p14="http://schemas.microsoft.com/office/powerpoint/2010/main" val="3095893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srcRect/>
          <a:stretch>
            <a:fillRect/>
          </a:stretch>
        </p:blipFill>
        <p:spPr>
          <a:xfrm flipH="1">
            <a:off x="1122554" y="183424"/>
            <a:ext cx="1371599" cy="1371599"/>
          </a:xfrm>
          <a:prstGeom prst="rect">
            <a:avLst/>
          </a:prstGeom>
        </p:spPr>
      </p:pic>
      <p:sp>
        <p:nvSpPr>
          <p:cNvPr id="3" name="Заголовок 2"/>
          <p:cNvSpPr>
            <a:spLocks noGrp="1"/>
          </p:cNvSpPr>
          <p:nvPr>
            <p:ph type="title"/>
          </p:nvPr>
        </p:nvSpPr>
        <p:spPr>
          <a:xfrm>
            <a:off x="2209800" y="274638"/>
            <a:ext cx="15773400" cy="1143000"/>
          </a:xfrm>
        </p:spPr>
        <p:txBody>
          <a:bodyPr>
            <a:normAutofit fontScale="90000"/>
          </a:bodyPr>
          <a:lstStyle/>
          <a:p>
            <a:r>
              <a:rPr lang="ru-RU" b="1" dirty="0" smtClean="0">
                <a:solidFill>
                  <a:schemeClr val="accent1">
                    <a:lumMod val="75000"/>
                  </a:schemeClr>
                </a:solidFill>
                <a:latin typeface="Times New Roman" pitchFamily="18" charset="0"/>
                <a:cs typeface="Times New Roman" pitchFamily="18" charset="0"/>
              </a:rPr>
              <a:t/>
            </a:r>
            <a:br>
              <a:rPr lang="ru-RU" b="1" dirty="0" smtClean="0">
                <a:solidFill>
                  <a:schemeClr val="accent1">
                    <a:lumMod val="75000"/>
                  </a:schemeClr>
                </a:solidFill>
                <a:latin typeface="Times New Roman" pitchFamily="18" charset="0"/>
                <a:cs typeface="Times New Roman" pitchFamily="18" charset="0"/>
              </a:rPr>
            </a:br>
            <a:r>
              <a:rPr lang="ru-RU" b="1" dirty="0" smtClean="0">
                <a:solidFill>
                  <a:schemeClr val="accent1">
                    <a:lumMod val="75000"/>
                  </a:schemeClr>
                </a:solidFill>
                <a:latin typeface="Times New Roman" pitchFamily="18" charset="0"/>
                <a:cs typeface="Times New Roman" pitchFamily="18" charset="0"/>
              </a:rPr>
              <a:t>ПЕРЕЧЕНЬ ДОЛЖНОСТЕЙ С КОРРУПЦИОННО-ОПАСНЫМИ </a:t>
            </a:r>
            <a:r>
              <a:rPr lang="ru-RU" sz="4300" b="1" dirty="0" smtClean="0">
                <a:solidFill>
                  <a:schemeClr val="accent1">
                    <a:lumMod val="75000"/>
                  </a:schemeClr>
                </a:solidFill>
                <a:latin typeface="Times New Roman" pitchFamily="18" charset="0"/>
                <a:cs typeface="Times New Roman" pitchFamily="18" charset="0"/>
              </a:rPr>
              <a:t>ФУНКЦИЯМИ В КЦСОН</a:t>
            </a:r>
            <a:br>
              <a:rPr lang="ru-RU" sz="4300" b="1" dirty="0" smtClean="0">
                <a:solidFill>
                  <a:schemeClr val="accent1">
                    <a:lumMod val="75000"/>
                  </a:schemeClr>
                </a:solidFill>
                <a:latin typeface="Times New Roman" pitchFamily="18" charset="0"/>
                <a:cs typeface="Times New Roman" pitchFamily="18" charset="0"/>
              </a:rPr>
            </a:br>
            <a:endParaRPr lang="ru-RU" sz="4300" dirty="0">
              <a:solidFill>
                <a:schemeClr val="accent1">
                  <a:lumMod val="75000"/>
                </a:schemeClr>
              </a:solidFill>
              <a:latin typeface="Times New Roman" pitchFamily="18" charset="0"/>
              <a:cs typeface="Times New Roman" pitchFamily="18" charset="0"/>
            </a:endParaRPr>
          </a:p>
        </p:txBody>
      </p:sp>
      <p:grpSp>
        <p:nvGrpSpPr>
          <p:cNvPr id="6" name="Group 28"/>
          <p:cNvGrpSpPr>
            <a:grpSpLocks/>
          </p:cNvGrpSpPr>
          <p:nvPr/>
        </p:nvGrpSpPr>
        <p:grpSpPr bwMode="auto">
          <a:xfrm>
            <a:off x="1370220" y="8691398"/>
            <a:ext cx="14175261" cy="1594494"/>
            <a:chOff x="224" y="2982"/>
            <a:chExt cx="4862" cy="636"/>
          </a:xfrm>
          <a:solidFill>
            <a:schemeClr val="accent5">
              <a:lumMod val="20000"/>
              <a:lumOff val="80000"/>
            </a:schemeClr>
          </a:solidFill>
        </p:grpSpPr>
        <p:sp>
          <p:nvSpPr>
            <p:cNvPr id="15" name="Line 17"/>
            <p:cNvSpPr>
              <a:spLocks noChangeShapeType="1"/>
            </p:cNvSpPr>
            <p:nvPr/>
          </p:nvSpPr>
          <p:spPr bwMode="auto">
            <a:xfrm flipV="1">
              <a:off x="224" y="3300"/>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18"/>
            <p:cNvSpPr>
              <a:spLocks noChangeShapeType="1"/>
            </p:cNvSpPr>
            <p:nvPr/>
          </p:nvSpPr>
          <p:spPr bwMode="auto">
            <a:xfrm flipV="1">
              <a:off x="1270" y="3239"/>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19"/>
            <p:cNvSpPr>
              <a:spLocks noChangeShapeType="1"/>
            </p:cNvSpPr>
            <p:nvPr/>
          </p:nvSpPr>
          <p:spPr bwMode="auto">
            <a:xfrm flipH="1" flipV="1">
              <a:off x="4537" y="2982"/>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0"/>
            <p:cNvSpPr>
              <a:spLocks noChangeShapeType="1"/>
            </p:cNvSpPr>
            <p:nvPr/>
          </p:nvSpPr>
          <p:spPr bwMode="auto">
            <a:xfrm flipH="1" flipV="1">
              <a:off x="3662" y="322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21"/>
            <p:cNvSpPr>
              <a:spLocks noChangeShapeType="1"/>
            </p:cNvSpPr>
            <p:nvPr/>
          </p:nvSpPr>
          <p:spPr bwMode="auto">
            <a:xfrm flipH="1" flipV="1">
              <a:off x="2629" y="3141"/>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27"/>
            <p:cNvSpPr>
              <a:spLocks noChangeShapeType="1"/>
            </p:cNvSpPr>
            <p:nvPr/>
          </p:nvSpPr>
          <p:spPr bwMode="auto">
            <a:xfrm flipH="1" flipV="1">
              <a:off x="4406" y="3279"/>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aphicFrame>
        <p:nvGraphicFramePr>
          <p:cNvPr id="11" name="Объект 10"/>
          <p:cNvGraphicFramePr>
            <a:graphicFrameLocks noGrp="1"/>
          </p:cNvGraphicFramePr>
          <p:nvPr>
            <p:ph idx="1"/>
            <p:extLst>
              <p:ext uri="{D42A27DB-BD31-4B8C-83A1-F6EECF244321}">
                <p14:modId xmlns:p14="http://schemas.microsoft.com/office/powerpoint/2010/main" val="3898266484"/>
              </p:ext>
            </p:extLst>
          </p:nvPr>
        </p:nvGraphicFramePr>
        <p:xfrm>
          <a:off x="1371601" y="1714503"/>
          <a:ext cx="7086599" cy="8172764"/>
        </p:xfrm>
        <a:graphic>
          <a:graphicData uri="http://schemas.openxmlformats.org/drawingml/2006/table">
            <a:tbl>
              <a:tblPr firstRow="1" firstCol="1" bandRow="1"/>
              <a:tblGrid>
                <a:gridCol w="4876799"/>
                <a:gridCol w="2209800"/>
              </a:tblGrid>
              <a:tr h="506576">
                <a:tc>
                  <a:txBody>
                    <a:bodyPr/>
                    <a:lstStyle/>
                    <a:p>
                      <a:pPr algn="just">
                        <a:lnSpc>
                          <a:spcPct val="150000"/>
                        </a:lnSpc>
                        <a:spcAft>
                          <a:spcPts val="0"/>
                        </a:spcAft>
                      </a:pPr>
                      <a:r>
                        <a:rPr lang="ru-RU" sz="2200" b="1" dirty="0">
                          <a:effectLst/>
                          <a:latin typeface="Times New Roman"/>
                          <a:ea typeface="Times New Roman"/>
                          <a:cs typeface="Times New Roman"/>
                        </a:rPr>
                        <a:t>Директор</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1</a:t>
                      </a:r>
                      <a:endParaRPr lang="ru-RU" sz="22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576">
                <a:tc>
                  <a:txBody>
                    <a:bodyPr/>
                    <a:lstStyle/>
                    <a:p>
                      <a:pPr algn="just">
                        <a:lnSpc>
                          <a:spcPct val="150000"/>
                        </a:lnSpc>
                        <a:spcAft>
                          <a:spcPts val="0"/>
                        </a:spcAft>
                      </a:pPr>
                      <a:r>
                        <a:rPr lang="ru-RU" sz="2200" b="1" dirty="0">
                          <a:effectLst/>
                          <a:latin typeface="Times New Roman"/>
                          <a:ea typeface="Times New Roman"/>
                          <a:cs typeface="Times New Roman"/>
                        </a:rPr>
                        <a:t>Заместитель директора</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4</a:t>
                      </a:r>
                      <a:endParaRPr lang="ru-RU" sz="22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751">
                <a:tc>
                  <a:txBody>
                    <a:bodyPr/>
                    <a:lstStyle/>
                    <a:p>
                      <a:pPr algn="just">
                        <a:lnSpc>
                          <a:spcPct val="115000"/>
                        </a:lnSpc>
                        <a:spcAft>
                          <a:spcPts val="0"/>
                        </a:spcAft>
                      </a:pPr>
                      <a:r>
                        <a:rPr lang="ru-RU" sz="2200" b="1" dirty="0">
                          <a:effectLst/>
                          <a:latin typeface="Times New Roman"/>
                          <a:ea typeface="Times New Roman"/>
                          <a:cs typeface="Times New Roman"/>
                        </a:rPr>
                        <a:t>Начальник отдела финансового обеспечения</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1</a:t>
                      </a:r>
                      <a:endParaRPr lang="ru-RU" sz="22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576">
                <a:tc>
                  <a:txBody>
                    <a:bodyPr/>
                    <a:lstStyle/>
                    <a:p>
                      <a:pPr algn="just">
                        <a:lnSpc>
                          <a:spcPct val="115000"/>
                        </a:lnSpc>
                        <a:spcAft>
                          <a:spcPts val="0"/>
                        </a:spcAft>
                      </a:pPr>
                      <a:r>
                        <a:rPr lang="ru-RU" sz="2200" b="1" dirty="0">
                          <a:effectLst/>
                          <a:latin typeface="Times New Roman"/>
                          <a:ea typeface="Times New Roman"/>
                          <a:cs typeface="Times New Roman"/>
                        </a:rPr>
                        <a:t>Экономист</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11</a:t>
                      </a:r>
                      <a:endParaRPr lang="ru-RU" sz="22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576">
                <a:tc>
                  <a:txBody>
                    <a:bodyPr/>
                    <a:lstStyle/>
                    <a:p>
                      <a:pPr algn="just">
                        <a:lnSpc>
                          <a:spcPct val="115000"/>
                        </a:lnSpc>
                        <a:spcAft>
                          <a:spcPts val="0"/>
                        </a:spcAft>
                      </a:pPr>
                      <a:r>
                        <a:rPr lang="ru-RU" sz="2200" b="1" dirty="0">
                          <a:effectLst/>
                          <a:latin typeface="Times New Roman"/>
                          <a:ea typeface="Times New Roman"/>
                          <a:cs typeface="Times New Roman"/>
                        </a:rPr>
                        <a:t>Начальник отдела кадров</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1</a:t>
                      </a:r>
                      <a:endParaRPr lang="ru-RU" sz="22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576">
                <a:tc>
                  <a:txBody>
                    <a:bodyPr/>
                    <a:lstStyle/>
                    <a:p>
                      <a:pPr algn="just">
                        <a:lnSpc>
                          <a:spcPct val="115000"/>
                        </a:lnSpc>
                        <a:spcAft>
                          <a:spcPts val="0"/>
                        </a:spcAft>
                      </a:pPr>
                      <a:r>
                        <a:rPr lang="ru-RU" sz="2200" b="1" dirty="0">
                          <a:effectLst/>
                          <a:latin typeface="Times New Roman"/>
                          <a:ea typeface="Times New Roman"/>
                          <a:cs typeface="Times New Roman"/>
                        </a:rPr>
                        <a:t>Специалист по кадрам</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8</a:t>
                      </a:r>
                      <a:endParaRPr lang="ru-RU" sz="22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751">
                <a:tc>
                  <a:txBody>
                    <a:bodyPr/>
                    <a:lstStyle/>
                    <a:p>
                      <a:pPr algn="just">
                        <a:lnSpc>
                          <a:spcPct val="115000"/>
                        </a:lnSpc>
                        <a:spcAft>
                          <a:spcPts val="0"/>
                        </a:spcAft>
                      </a:pPr>
                      <a:r>
                        <a:rPr lang="ru-RU" sz="2200" b="1" dirty="0">
                          <a:effectLst/>
                          <a:latin typeface="Times New Roman"/>
                          <a:ea typeface="Times New Roman"/>
                          <a:cs typeface="Times New Roman"/>
                        </a:rPr>
                        <a:t>Начальник планово-экономического отдела</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576">
                <a:tc>
                  <a:txBody>
                    <a:bodyPr/>
                    <a:lstStyle/>
                    <a:p>
                      <a:pPr algn="just">
                        <a:lnSpc>
                          <a:spcPct val="115000"/>
                        </a:lnSpc>
                        <a:spcAft>
                          <a:spcPts val="0"/>
                        </a:spcAft>
                      </a:pPr>
                      <a:r>
                        <a:rPr lang="ru-RU" sz="2200" b="1" dirty="0">
                          <a:effectLst/>
                          <a:latin typeface="Times New Roman"/>
                          <a:ea typeface="Times New Roman"/>
                          <a:cs typeface="Times New Roman"/>
                        </a:rPr>
                        <a:t>Экономист</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9</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751">
                <a:tc>
                  <a:txBody>
                    <a:bodyPr/>
                    <a:lstStyle/>
                    <a:p>
                      <a:pPr algn="just">
                        <a:lnSpc>
                          <a:spcPct val="115000"/>
                        </a:lnSpc>
                        <a:spcAft>
                          <a:spcPts val="0"/>
                        </a:spcAft>
                      </a:pPr>
                      <a:r>
                        <a:rPr lang="ru-RU" sz="2200" b="1" dirty="0">
                          <a:effectLst/>
                          <a:latin typeface="Times New Roman"/>
                          <a:ea typeface="Times New Roman"/>
                          <a:cs typeface="Times New Roman"/>
                        </a:rPr>
                        <a:t>Начальник отдела правового обеспечения</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576">
                <a:tc>
                  <a:txBody>
                    <a:bodyPr/>
                    <a:lstStyle/>
                    <a:p>
                      <a:pPr algn="just">
                        <a:lnSpc>
                          <a:spcPct val="115000"/>
                        </a:lnSpc>
                        <a:spcAft>
                          <a:spcPts val="0"/>
                        </a:spcAft>
                      </a:pPr>
                      <a:r>
                        <a:rPr lang="ru-RU" sz="2200" b="1" dirty="0">
                          <a:effectLst/>
                          <a:latin typeface="Times New Roman"/>
                          <a:ea typeface="Times New Roman"/>
                          <a:cs typeface="Times New Roman"/>
                        </a:rPr>
                        <a:t>Специалист по закупкам</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2</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576">
                <a:tc>
                  <a:txBody>
                    <a:bodyPr/>
                    <a:lstStyle/>
                    <a:p>
                      <a:pPr algn="just">
                        <a:lnSpc>
                          <a:spcPct val="115000"/>
                        </a:lnSpc>
                        <a:spcAft>
                          <a:spcPts val="0"/>
                        </a:spcAft>
                      </a:pPr>
                      <a:r>
                        <a:rPr lang="ru-RU" sz="2200" b="1">
                          <a:effectLst/>
                          <a:latin typeface="Times New Roman"/>
                          <a:ea typeface="Times New Roman"/>
                          <a:cs typeface="Times New Roman"/>
                        </a:rPr>
                        <a:t>Юрисконсульт</a:t>
                      </a:r>
                      <a:endParaRPr lang="ru-RU" sz="22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5,5</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576">
                <a:tc>
                  <a:txBody>
                    <a:bodyPr/>
                    <a:lstStyle/>
                    <a:p>
                      <a:pPr algn="just">
                        <a:lnSpc>
                          <a:spcPct val="115000"/>
                        </a:lnSpc>
                        <a:spcAft>
                          <a:spcPts val="0"/>
                        </a:spcAft>
                      </a:pPr>
                      <a:r>
                        <a:rPr lang="ru-RU" sz="2200" b="1">
                          <a:effectLst/>
                          <a:latin typeface="Times New Roman"/>
                          <a:ea typeface="Times New Roman"/>
                          <a:cs typeface="Times New Roman"/>
                        </a:rPr>
                        <a:t>Начальник отдела охраны труда</a:t>
                      </a:r>
                      <a:endParaRPr lang="ru-RU" sz="22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576">
                <a:tc>
                  <a:txBody>
                    <a:bodyPr/>
                    <a:lstStyle/>
                    <a:p>
                      <a:pPr algn="just">
                        <a:lnSpc>
                          <a:spcPct val="115000"/>
                        </a:lnSpc>
                        <a:spcAft>
                          <a:spcPts val="0"/>
                        </a:spcAft>
                      </a:pPr>
                      <a:r>
                        <a:rPr lang="ru-RU" sz="2200" b="1">
                          <a:effectLst/>
                          <a:latin typeface="Times New Roman"/>
                          <a:ea typeface="Times New Roman"/>
                          <a:cs typeface="Times New Roman"/>
                        </a:rPr>
                        <a:t>Специалист по охране труда</a:t>
                      </a:r>
                      <a:endParaRPr lang="ru-RU" sz="2200" b="1">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6</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751">
                <a:tc>
                  <a:txBody>
                    <a:bodyPr/>
                    <a:lstStyle/>
                    <a:p>
                      <a:pPr algn="just">
                        <a:lnSpc>
                          <a:spcPct val="115000"/>
                        </a:lnSpc>
                        <a:spcAft>
                          <a:spcPts val="0"/>
                        </a:spcAft>
                      </a:pPr>
                      <a:r>
                        <a:rPr lang="ru-RU" sz="2200" b="1" dirty="0">
                          <a:effectLst/>
                          <a:latin typeface="Times New Roman"/>
                          <a:ea typeface="Times New Roman"/>
                          <a:cs typeface="Times New Roman"/>
                        </a:rPr>
                        <a:t>Начальник отдела хозяйственного обеспечения</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691440757"/>
              </p:ext>
            </p:extLst>
          </p:nvPr>
        </p:nvGraphicFramePr>
        <p:xfrm>
          <a:off x="9677400" y="1691980"/>
          <a:ext cx="7315200" cy="8382000"/>
        </p:xfrm>
        <a:graphic>
          <a:graphicData uri="http://schemas.openxmlformats.org/drawingml/2006/table">
            <a:tbl>
              <a:tblPr firstRow="1" firstCol="1" bandRow="1"/>
              <a:tblGrid>
                <a:gridCol w="5257800"/>
                <a:gridCol w="2057400"/>
              </a:tblGrid>
              <a:tr h="491717">
                <a:tc>
                  <a:txBody>
                    <a:bodyPr/>
                    <a:lstStyle/>
                    <a:p>
                      <a:pPr algn="just">
                        <a:lnSpc>
                          <a:spcPct val="100000"/>
                        </a:lnSpc>
                        <a:spcAft>
                          <a:spcPts val="0"/>
                        </a:spcAft>
                      </a:pPr>
                      <a:r>
                        <a:rPr lang="ru-RU" sz="2200" b="1" dirty="0">
                          <a:effectLst/>
                          <a:latin typeface="Times New Roman"/>
                          <a:ea typeface="Times New Roman"/>
                          <a:cs typeface="Times New Roman"/>
                        </a:rPr>
                        <a:t>Делопроизводитель</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1</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717">
                <a:tc>
                  <a:txBody>
                    <a:bodyPr/>
                    <a:lstStyle/>
                    <a:p>
                      <a:pPr algn="just">
                        <a:lnSpc>
                          <a:spcPct val="100000"/>
                        </a:lnSpc>
                        <a:spcAft>
                          <a:spcPts val="0"/>
                        </a:spcAft>
                      </a:pPr>
                      <a:r>
                        <a:rPr lang="ru-RU" sz="2200" b="1" dirty="0">
                          <a:effectLst/>
                          <a:latin typeface="Times New Roman"/>
                          <a:ea typeface="Times New Roman"/>
                          <a:cs typeface="Times New Roman"/>
                        </a:rPr>
                        <a:t>Специалист по закупкам</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1</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717">
                <a:tc>
                  <a:txBody>
                    <a:bodyPr/>
                    <a:lstStyle/>
                    <a:p>
                      <a:pPr algn="just">
                        <a:lnSpc>
                          <a:spcPct val="100000"/>
                        </a:lnSpc>
                        <a:spcAft>
                          <a:spcPts val="0"/>
                        </a:spcAft>
                      </a:pPr>
                      <a:r>
                        <a:rPr lang="ru-RU" sz="2200" b="1" dirty="0">
                          <a:effectLst/>
                          <a:latin typeface="Times New Roman"/>
                          <a:ea typeface="Times New Roman"/>
                          <a:cs typeface="Times New Roman"/>
                        </a:rPr>
                        <a:t>Заведующий хозяйством </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9</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717">
                <a:tc>
                  <a:txBody>
                    <a:bodyPr/>
                    <a:lstStyle/>
                    <a:p>
                      <a:pPr algn="just">
                        <a:lnSpc>
                          <a:spcPct val="100000"/>
                        </a:lnSpc>
                        <a:spcAft>
                          <a:spcPts val="0"/>
                        </a:spcAft>
                      </a:pPr>
                      <a:r>
                        <a:rPr lang="ru-RU" sz="2200" b="1" dirty="0">
                          <a:effectLst/>
                          <a:latin typeface="Times New Roman"/>
                          <a:ea typeface="Times New Roman"/>
                          <a:cs typeface="Times New Roman"/>
                        </a:rPr>
                        <a:t>Кладовщик</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2</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623">
                <a:tc>
                  <a:txBody>
                    <a:bodyPr/>
                    <a:lstStyle/>
                    <a:p>
                      <a:pPr algn="just">
                        <a:lnSpc>
                          <a:spcPct val="100000"/>
                        </a:lnSpc>
                        <a:spcAft>
                          <a:spcPts val="0"/>
                        </a:spcAft>
                      </a:pPr>
                      <a:r>
                        <a:rPr lang="ru-RU" sz="2200" b="1" dirty="0">
                          <a:effectLst/>
                          <a:latin typeface="Times New Roman"/>
                          <a:ea typeface="Times New Roman"/>
                          <a:cs typeface="Times New Roman"/>
                        </a:rPr>
                        <a:t>Начальник службы материально-технического обеспечения</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1</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717">
                <a:tc>
                  <a:txBody>
                    <a:bodyPr/>
                    <a:lstStyle/>
                    <a:p>
                      <a:pPr algn="just">
                        <a:lnSpc>
                          <a:spcPct val="100000"/>
                        </a:lnSpc>
                        <a:spcAft>
                          <a:spcPts val="0"/>
                        </a:spcAft>
                      </a:pPr>
                      <a:r>
                        <a:rPr lang="ru-RU" sz="2200" b="1" dirty="0">
                          <a:effectLst/>
                          <a:latin typeface="Times New Roman"/>
                          <a:ea typeface="Times New Roman"/>
                          <a:cs typeface="Times New Roman"/>
                        </a:rPr>
                        <a:t>Техник</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1</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623">
                <a:tc>
                  <a:txBody>
                    <a:bodyPr/>
                    <a:lstStyle/>
                    <a:p>
                      <a:pPr algn="just">
                        <a:lnSpc>
                          <a:spcPct val="100000"/>
                        </a:lnSpc>
                        <a:spcAft>
                          <a:spcPts val="0"/>
                        </a:spcAft>
                      </a:pPr>
                      <a:r>
                        <a:rPr lang="ru-RU" sz="2200" b="1" dirty="0">
                          <a:effectLst/>
                          <a:latin typeface="Times New Roman"/>
                          <a:ea typeface="Times New Roman"/>
                          <a:cs typeface="Times New Roman"/>
                        </a:rPr>
                        <a:t>Начальник отдела информационного обеспечения</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717">
                <a:tc>
                  <a:txBody>
                    <a:bodyPr/>
                    <a:lstStyle/>
                    <a:p>
                      <a:pPr algn="just">
                        <a:lnSpc>
                          <a:spcPct val="100000"/>
                        </a:lnSpc>
                        <a:spcAft>
                          <a:spcPts val="0"/>
                        </a:spcAft>
                      </a:pPr>
                      <a:r>
                        <a:rPr lang="ru-RU" sz="2200" b="1" dirty="0">
                          <a:effectLst/>
                          <a:latin typeface="Times New Roman"/>
                          <a:ea typeface="Times New Roman"/>
                          <a:cs typeface="Times New Roman"/>
                        </a:rPr>
                        <a:t>Кладовщик</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1</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3435">
                <a:tc>
                  <a:txBody>
                    <a:bodyPr/>
                    <a:lstStyle/>
                    <a:p>
                      <a:pPr algn="just">
                        <a:lnSpc>
                          <a:spcPct val="100000"/>
                        </a:lnSpc>
                        <a:spcAft>
                          <a:spcPts val="0"/>
                        </a:spcAft>
                      </a:pPr>
                      <a:r>
                        <a:rPr lang="ru-RU" sz="2200" b="1" dirty="0">
                          <a:effectLst/>
                          <a:latin typeface="Times New Roman"/>
                          <a:ea typeface="Times New Roman"/>
                          <a:cs typeface="Times New Roman"/>
                        </a:rPr>
                        <a:t>Заведующий отделением методической и информационно-аналитической работы</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1</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717">
                <a:tc>
                  <a:txBody>
                    <a:bodyPr/>
                    <a:lstStyle/>
                    <a:p>
                      <a:pPr algn="just">
                        <a:lnSpc>
                          <a:spcPct val="100000"/>
                        </a:lnSpc>
                        <a:spcAft>
                          <a:spcPts val="0"/>
                        </a:spcAft>
                      </a:pPr>
                      <a:r>
                        <a:rPr lang="ru-RU" sz="2200" b="1" dirty="0">
                          <a:effectLst/>
                          <a:latin typeface="Times New Roman"/>
                          <a:ea typeface="Times New Roman"/>
                          <a:cs typeface="Times New Roman"/>
                        </a:rPr>
                        <a:t>Педагог-психолог</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3</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717">
                <a:tc>
                  <a:txBody>
                    <a:bodyPr/>
                    <a:lstStyle/>
                    <a:p>
                      <a:pPr algn="just">
                        <a:lnSpc>
                          <a:spcPct val="100000"/>
                        </a:lnSpc>
                        <a:spcAft>
                          <a:spcPts val="0"/>
                        </a:spcAft>
                      </a:pPr>
                      <a:r>
                        <a:rPr lang="ru-RU" sz="2200" b="1" dirty="0">
                          <a:effectLst/>
                          <a:latin typeface="Times New Roman"/>
                          <a:ea typeface="Times New Roman"/>
                          <a:cs typeface="Times New Roman"/>
                        </a:rPr>
                        <a:t>Социальный педагог</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2</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717">
                <a:tc>
                  <a:txBody>
                    <a:bodyPr/>
                    <a:lstStyle/>
                    <a:p>
                      <a:pPr algn="just">
                        <a:lnSpc>
                          <a:spcPct val="100000"/>
                        </a:lnSpc>
                        <a:spcAft>
                          <a:spcPts val="0"/>
                        </a:spcAft>
                      </a:pPr>
                      <a:r>
                        <a:rPr lang="ru-RU" sz="2200" b="1" dirty="0">
                          <a:effectLst/>
                          <a:latin typeface="Times New Roman"/>
                          <a:ea typeface="Times New Roman"/>
                          <a:cs typeface="Times New Roman"/>
                        </a:rPr>
                        <a:t>Специалист по социальной работе</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3</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717">
                <a:tc>
                  <a:txBody>
                    <a:bodyPr/>
                    <a:lstStyle/>
                    <a:p>
                      <a:pPr algn="just">
                        <a:lnSpc>
                          <a:spcPct val="100000"/>
                        </a:lnSpc>
                        <a:spcAft>
                          <a:spcPts val="0"/>
                        </a:spcAft>
                      </a:pPr>
                      <a:r>
                        <a:rPr lang="ru-RU" sz="2200" b="1" dirty="0">
                          <a:effectLst/>
                          <a:latin typeface="Times New Roman"/>
                          <a:ea typeface="Times New Roman"/>
                          <a:cs typeface="Times New Roman"/>
                        </a:rPr>
                        <a:t>Социолог</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3435">
                <a:tc>
                  <a:txBody>
                    <a:bodyPr/>
                    <a:lstStyle/>
                    <a:p>
                      <a:pPr algn="just">
                        <a:lnSpc>
                          <a:spcPct val="100000"/>
                        </a:lnSpc>
                        <a:spcAft>
                          <a:spcPts val="0"/>
                        </a:spcAft>
                      </a:pPr>
                      <a:r>
                        <a:rPr lang="ru-RU" sz="2200" b="1" dirty="0">
                          <a:effectLst/>
                          <a:latin typeface="Times New Roman"/>
                          <a:ea typeface="Times New Roman"/>
                          <a:cs typeface="Times New Roman"/>
                        </a:rPr>
                        <a:t>Заведующий отделением по организации отдыха и оздоровления детей</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3252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srcRect/>
          <a:stretch>
            <a:fillRect/>
          </a:stretch>
        </p:blipFill>
        <p:spPr>
          <a:xfrm flipH="1">
            <a:off x="1122554" y="183424"/>
            <a:ext cx="1371599" cy="1371599"/>
          </a:xfrm>
          <a:prstGeom prst="rect">
            <a:avLst/>
          </a:prstGeom>
        </p:spPr>
      </p:pic>
      <p:sp>
        <p:nvSpPr>
          <p:cNvPr id="3" name="Заголовок 2"/>
          <p:cNvSpPr>
            <a:spLocks noGrp="1"/>
          </p:cNvSpPr>
          <p:nvPr>
            <p:ph type="title"/>
          </p:nvPr>
        </p:nvSpPr>
        <p:spPr>
          <a:xfrm>
            <a:off x="2209800" y="274638"/>
            <a:ext cx="15773400" cy="1143000"/>
          </a:xfrm>
        </p:spPr>
        <p:txBody>
          <a:bodyPr>
            <a:normAutofit fontScale="90000"/>
          </a:bodyPr>
          <a:lstStyle/>
          <a:p>
            <a:r>
              <a:rPr lang="ru-RU" b="1" dirty="0" smtClean="0">
                <a:solidFill>
                  <a:schemeClr val="accent1">
                    <a:lumMod val="75000"/>
                  </a:schemeClr>
                </a:solidFill>
                <a:latin typeface="Times New Roman" pitchFamily="18" charset="0"/>
                <a:cs typeface="Times New Roman" pitchFamily="18" charset="0"/>
              </a:rPr>
              <a:t/>
            </a:r>
            <a:br>
              <a:rPr lang="ru-RU" b="1" dirty="0" smtClean="0">
                <a:solidFill>
                  <a:schemeClr val="accent1">
                    <a:lumMod val="75000"/>
                  </a:schemeClr>
                </a:solidFill>
                <a:latin typeface="Times New Roman" pitchFamily="18" charset="0"/>
                <a:cs typeface="Times New Roman" pitchFamily="18" charset="0"/>
              </a:rPr>
            </a:br>
            <a:r>
              <a:rPr lang="ru-RU" b="1" dirty="0" smtClean="0">
                <a:solidFill>
                  <a:schemeClr val="accent1">
                    <a:lumMod val="75000"/>
                  </a:schemeClr>
                </a:solidFill>
                <a:latin typeface="Times New Roman" pitchFamily="18" charset="0"/>
                <a:cs typeface="Times New Roman" pitchFamily="18" charset="0"/>
              </a:rPr>
              <a:t>ПЕРЕЧЕНЬ ДОЛЖНОСТЕЙ С КОРРУПЦИОННО-ОПАСНЫМИ </a:t>
            </a:r>
            <a:r>
              <a:rPr lang="ru-RU" sz="4300" b="1" dirty="0" smtClean="0">
                <a:solidFill>
                  <a:schemeClr val="accent1">
                    <a:lumMod val="75000"/>
                  </a:schemeClr>
                </a:solidFill>
                <a:latin typeface="Times New Roman" pitchFamily="18" charset="0"/>
                <a:cs typeface="Times New Roman" pitchFamily="18" charset="0"/>
              </a:rPr>
              <a:t>ФУНКЦИЯМИ В КЦСОН</a:t>
            </a:r>
            <a:br>
              <a:rPr lang="ru-RU" sz="4300" b="1" dirty="0" smtClean="0">
                <a:solidFill>
                  <a:schemeClr val="accent1">
                    <a:lumMod val="75000"/>
                  </a:schemeClr>
                </a:solidFill>
                <a:latin typeface="Times New Roman" pitchFamily="18" charset="0"/>
                <a:cs typeface="Times New Roman" pitchFamily="18" charset="0"/>
              </a:rPr>
            </a:br>
            <a:endParaRPr lang="ru-RU" sz="4300" dirty="0">
              <a:solidFill>
                <a:schemeClr val="accent1">
                  <a:lumMod val="75000"/>
                </a:schemeClr>
              </a:solidFill>
              <a:latin typeface="Times New Roman" pitchFamily="18" charset="0"/>
              <a:cs typeface="Times New Roman" pitchFamily="18" charset="0"/>
            </a:endParaRPr>
          </a:p>
        </p:txBody>
      </p:sp>
      <p:grpSp>
        <p:nvGrpSpPr>
          <p:cNvPr id="6" name="Group 28"/>
          <p:cNvGrpSpPr>
            <a:grpSpLocks/>
          </p:cNvGrpSpPr>
          <p:nvPr/>
        </p:nvGrpSpPr>
        <p:grpSpPr bwMode="auto">
          <a:xfrm>
            <a:off x="1370220" y="8691398"/>
            <a:ext cx="14175261" cy="1594494"/>
            <a:chOff x="224" y="2982"/>
            <a:chExt cx="4862" cy="636"/>
          </a:xfrm>
          <a:solidFill>
            <a:schemeClr val="accent5">
              <a:lumMod val="20000"/>
              <a:lumOff val="80000"/>
            </a:schemeClr>
          </a:solidFill>
        </p:grpSpPr>
        <p:sp>
          <p:nvSpPr>
            <p:cNvPr id="15" name="Line 17"/>
            <p:cNvSpPr>
              <a:spLocks noChangeShapeType="1"/>
            </p:cNvSpPr>
            <p:nvPr/>
          </p:nvSpPr>
          <p:spPr bwMode="auto">
            <a:xfrm flipV="1">
              <a:off x="224" y="3300"/>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18"/>
            <p:cNvSpPr>
              <a:spLocks noChangeShapeType="1"/>
            </p:cNvSpPr>
            <p:nvPr/>
          </p:nvSpPr>
          <p:spPr bwMode="auto">
            <a:xfrm flipV="1">
              <a:off x="1270" y="3239"/>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19"/>
            <p:cNvSpPr>
              <a:spLocks noChangeShapeType="1"/>
            </p:cNvSpPr>
            <p:nvPr/>
          </p:nvSpPr>
          <p:spPr bwMode="auto">
            <a:xfrm flipH="1" flipV="1">
              <a:off x="4537" y="2982"/>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0"/>
            <p:cNvSpPr>
              <a:spLocks noChangeShapeType="1"/>
            </p:cNvSpPr>
            <p:nvPr/>
          </p:nvSpPr>
          <p:spPr bwMode="auto">
            <a:xfrm flipH="1" flipV="1">
              <a:off x="3662" y="322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21"/>
            <p:cNvSpPr>
              <a:spLocks noChangeShapeType="1"/>
            </p:cNvSpPr>
            <p:nvPr/>
          </p:nvSpPr>
          <p:spPr bwMode="auto">
            <a:xfrm flipH="1" flipV="1">
              <a:off x="2629" y="3141"/>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27"/>
            <p:cNvSpPr>
              <a:spLocks noChangeShapeType="1"/>
            </p:cNvSpPr>
            <p:nvPr/>
          </p:nvSpPr>
          <p:spPr bwMode="auto">
            <a:xfrm flipH="1" flipV="1">
              <a:off x="4406" y="3279"/>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aphicFrame>
        <p:nvGraphicFramePr>
          <p:cNvPr id="5" name="Объект 4"/>
          <p:cNvGraphicFramePr>
            <a:graphicFrameLocks noGrp="1"/>
          </p:cNvGraphicFramePr>
          <p:nvPr>
            <p:ph idx="1"/>
            <p:extLst>
              <p:ext uri="{D42A27DB-BD31-4B8C-83A1-F6EECF244321}">
                <p14:modId xmlns:p14="http://schemas.microsoft.com/office/powerpoint/2010/main" val="454714569"/>
              </p:ext>
            </p:extLst>
          </p:nvPr>
        </p:nvGraphicFramePr>
        <p:xfrm>
          <a:off x="1600200" y="1708138"/>
          <a:ext cx="7543800" cy="8468631"/>
        </p:xfrm>
        <a:graphic>
          <a:graphicData uri="http://schemas.openxmlformats.org/drawingml/2006/table">
            <a:tbl>
              <a:tblPr firstRow="1" firstCol="1" bandRow="1"/>
              <a:tblGrid>
                <a:gridCol w="5486400"/>
                <a:gridCol w="2057400"/>
              </a:tblGrid>
              <a:tr h="483403">
                <a:tc>
                  <a:txBody>
                    <a:bodyPr/>
                    <a:lstStyle/>
                    <a:p>
                      <a:pPr algn="just">
                        <a:lnSpc>
                          <a:spcPct val="115000"/>
                        </a:lnSpc>
                        <a:spcAft>
                          <a:spcPts val="0"/>
                        </a:spcAft>
                      </a:pPr>
                      <a:r>
                        <a:rPr lang="ru-RU" sz="2200" b="1" dirty="0">
                          <a:effectLst/>
                          <a:latin typeface="Times New Roman"/>
                          <a:ea typeface="Times New Roman"/>
                          <a:cs typeface="Times New Roman"/>
                        </a:rPr>
                        <a:t>Специалист по социальной работе</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4</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1828">
                <a:tc>
                  <a:txBody>
                    <a:bodyPr/>
                    <a:lstStyle/>
                    <a:p>
                      <a:pPr algn="just">
                        <a:lnSpc>
                          <a:spcPct val="115000"/>
                        </a:lnSpc>
                        <a:spcAft>
                          <a:spcPts val="0"/>
                        </a:spcAft>
                      </a:pPr>
                      <a:r>
                        <a:rPr lang="ru-RU" sz="2200" b="1" dirty="0">
                          <a:effectLst/>
                          <a:latin typeface="Times New Roman"/>
                          <a:ea typeface="Times New Roman"/>
                          <a:cs typeface="Times New Roman"/>
                        </a:rPr>
                        <a:t>Заведующий отделением дневного пребывания для граждан пожилого возраста и инвалидов</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1</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03">
                <a:tc>
                  <a:txBody>
                    <a:bodyPr/>
                    <a:lstStyle/>
                    <a:p>
                      <a:pPr algn="just">
                        <a:lnSpc>
                          <a:spcPct val="115000"/>
                        </a:lnSpc>
                        <a:spcAft>
                          <a:spcPts val="0"/>
                        </a:spcAft>
                      </a:pPr>
                      <a:r>
                        <a:rPr lang="ru-RU" sz="2200" b="1" dirty="0">
                          <a:effectLst/>
                          <a:latin typeface="Times New Roman"/>
                          <a:ea typeface="Times New Roman"/>
                          <a:cs typeface="Times New Roman"/>
                        </a:rPr>
                        <a:t>Специалист по социальной работе</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3</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03">
                <a:tc>
                  <a:txBody>
                    <a:bodyPr/>
                    <a:lstStyle/>
                    <a:p>
                      <a:pPr algn="just">
                        <a:lnSpc>
                          <a:spcPct val="115000"/>
                        </a:lnSpc>
                        <a:spcAft>
                          <a:spcPts val="0"/>
                        </a:spcAft>
                      </a:pPr>
                      <a:r>
                        <a:rPr lang="ru-RU" sz="2200" b="1">
                          <a:effectLst/>
                          <a:latin typeface="Times New Roman"/>
                          <a:ea typeface="Times New Roman"/>
                          <a:cs typeface="Times New Roman"/>
                        </a:rPr>
                        <a:t>Психолог</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03">
                <a:tc gridSpan="2">
                  <a:txBody>
                    <a:bodyPr/>
                    <a:lstStyle/>
                    <a:p>
                      <a:pPr algn="ctr">
                        <a:lnSpc>
                          <a:spcPct val="150000"/>
                        </a:lnSpc>
                        <a:spcAft>
                          <a:spcPts val="0"/>
                        </a:spcAft>
                      </a:pPr>
                      <a:r>
                        <a:rPr lang="ru-RU" sz="2200" b="1" dirty="0">
                          <a:effectLst/>
                          <a:latin typeface="Times New Roman"/>
                          <a:ea typeface="Times New Roman"/>
                          <a:cs typeface="Times New Roman"/>
                        </a:rPr>
                        <a:t>Самарское-Ленинское подразделение</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83403">
                <a:tc>
                  <a:txBody>
                    <a:bodyPr/>
                    <a:lstStyle/>
                    <a:p>
                      <a:pPr algn="just">
                        <a:lnSpc>
                          <a:spcPct val="115000"/>
                        </a:lnSpc>
                        <a:spcAft>
                          <a:spcPts val="0"/>
                        </a:spcAft>
                      </a:pPr>
                      <a:r>
                        <a:rPr lang="ru-RU" sz="2200" b="1">
                          <a:effectLst/>
                          <a:latin typeface="Times New Roman"/>
                          <a:ea typeface="Times New Roman"/>
                          <a:cs typeface="Times New Roman"/>
                        </a:rPr>
                        <a:t>Заместитель директора</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1218">
                <a:tc>
                  <a:txBody>
                    <a:bodyPr/>
                    <a:lstStyle/>
                    <a:p>
                      <a:pPr algn="just">
                        <a:lnSpc>
                          <a:spcPct val="115000"/>
                        </a:lnSpc>
                        <a:spcAft>
                          <a:spcPts val="0"/>
                        </a:spcAft>
                      </a:pPr>
                      <a:r>
                        <a:rPr lang="ru-RU" sz="2200" b="1">
                          <a:effectLst/>
                          <a:latin typeface="Times New Roman"/>
                          <a:ea typeface="Times New Roman"/>
                          <a:cs typeface="Times New Roman"/>
                        </a:rPr>
                        <a:t>Заведующий отделением срочных услуг для детей и семей</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03">
                <a:tc>
                  <a:txBody>
                    <a:bodyPr/>
                    <a:lstStyle/>
                    <a:p>
                      <a:pPr algn="just">
                        <a:lnSpc>
                          <a:spcPct val="115000"/>
                        </a:lnSpc>
                        <a:spcAft>
                          <a:spcPts val="0"/>
                        </a:spcAft>
                      </a:pPr>
                      <a:r>
                        <a:rPr lang="ru-RU" sz="2200" b="1">
                          <a:effectLst/>
                          <a:latin typeface="Times New Roman"/>
                          <a:ea typeface="Times New Roman"/>
                          <a:cs typeface="Times New Roman"/>
                        </a:rPr>
                        <a:t>Педагог-психолог</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03">
                <a:tc>
                  <a:txBody>
                    <a:bodyPr/>
                    <a:lstStyle/>
                    <a:p>
                      <a:pPr algn="just">
                        <a:lnSpc>
                          <a:spcPct val="115000"/>
                        </a:lnSpc>
                        <a:spcAft>
                          <a:spcPts val="0"/>
                        </a:spcAft>
                      </a:pPr>
                      <a:r>
                        <a:rPr lang="ru-RU" sz="2200" b="1">
                          <a:effectLst/>
                          <a:latin typeface="Times New Roman"/>
                          <a:ea typeface="Times New Roman"/>
                          <a:cs typeface="Times New Roman"/>
                        </a:rPr>
                        <a:t>Социальный педагог</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2</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03">
                <a:tc>
                  <a:txBody>
                    <a:bodyPr/>
                    <a:lstStyle/>
                    <a:p>
                      <a:pPr algn="just">
                        <a:lnSpc>
                          <a:spcPct val="115000"/>
                        </a:lnSpc>
                        <a:spcAft>
                          <a:spcPts val="0"/>
                        </a:spcAft>
                      </a:pPr>
                      <a:r>
                        <a:rPr lang="ru-RU" sz="2200" b="1">
                          <a:effectLst/>
                          <a:latin typeface="Times New Roman"/>
                          <a:ea typeface="Times New Roman"/>
                          <a:cs typeface="Times New Roman"/>
                        </a:rPr>
                        <a:t>Специалист по социальной работе</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6</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03">
                <a:tc>
                  <a:txBody>
                    <a:bodyPr/>
                    <a:lstStyle/>
                    <a:p>
                      <a:pPr algn="just">
                        <a:lnSpc>
                          <a:spcPct val="115000"/>
                        </a:lnSpc>
                        <a:spcAft>
                          <a:spcPts val="0"/>
                        </a:spcAft>
                      </a:pPr>
                      <a:r>
                        <a:rPr lang="ru-RU" sz="2200" b="1" dirty="0">
                          <a:effectLst/>
                          <a:latin typeface="Times New Roman"/>
                          <a:ea typeface="Times New Roman"/>
                          <a:cs typeface="Times New Roman"/>
                        </a:rPr>
                        <a:t>Учитель логопед</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651">
                <a:tc>
                  <a:txBody>
                    <a:bodyPr/>
                    <a:lstStyle/>
                    <a:p>
                      <a:pPr algn="just">
                        <a:lnSpc>
                          <a:spcPct val="115000"/>
                        </a:lnSpc>
                        <a:spcAft>
                          <a:spcPts val="0"/>
                        </a:spcAft>
                      </a:pPr>
                      <a:r>
                        <a:rPr lang="ru-RU" sz="2200" b="1" dirty="0">
                          <a:effectLst/>
                          <a:latin typeface="Times New Roman"/>
                          <a:ea typeface="Times New Roman"/>
                          <a:cs typeface="Times New Roman"/>
                        </a:rPr>
                        <a:t>Заведующий отделением предоставления социальных услуг детям и семьям</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2</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03">
                <a:tc>
                  <a:txBody>
                    <a:bodyPr/>
                    <a:lstStyle/>
                    <a:p>
                      <a:pPr algn="just">
                        <a:lnSpc>
                          <a:spcPct val="115000"/>
                        </a:lnSpc>
                        <a:spcAft>
                          <a:spcPts val="0"/>
                        </a:spcAft>
                      </a:pPr>
                      <a:r>
                        <a:rPr lang="ru-RU" sz="2200" b="1" dirty="0">
                          <a:effectLst/>
                          <a:latin typeface="Times New Roman"/>
                          <a:ea typeface="Times New Roman"/>
                          <a:cs typeface="Times New Roman"/>
                        </a:rPr>
                        <a:t>Педагог-психолог</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5,25</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03">
                <a:tc>
                  <a:txBody>
                    <a:bodyPr/>
                    <a:lstStyle/>
                    <a:p>
                      <a:pPr algn="just">
                        <a:lnSpc>
                          <a:spcPct val="115000"/>
                        </a:lnSpc>
                        <a:spcAft>
                          <a:spcPts val="0"/>
                        </a:spcAft>
                      </a:pPr>
                      <a:r>
                        <a:rPr lang="ru-RU" sz="2200" b="1" dirty="0">
                          <a:effectLst/>
                          <a:latin typeface="Times New Roman"/>
                          <a:ea typeface="Times New Roman"/>
                          <a:cs typeface="Times New Roman"/>
                        </a:rPr>
                        <a:t>Социальный педагог</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3</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141922260"/>
              </p:ext>
            </p:extLst>
          </p:nvPr>
        </p:nvGraphicFramePr>
        <p:xfrm>
          <a:off x="9795271" y="1683296"/>
          <a:ext cx="7578329" cy="8470513"/>
        </p:xfrm>
        <a:graphic>
          <a:graphicData uri="http://schemas.openxmlformats.org/drawingml/2006/table">
            <a:tbl>
              <a:tblPr firstRow="1" firstCol="1" bandRow="1"/>
              <a:tblGrid>
                <a:gridCol w="5368529"/>
                <a:gridCol w="2209800"/>
              </a:tblGrid>
              <a:tr h="481092">
                <a:tc>
                  <a:txBody>
                    <a:bodyPr/>
                    <a:lstStyle/>
                    <a:p>
                      <a:pPr algn="just">
                        <a:lnSpc>
                          <a:spcPct val="115000"/>
                        </a:lnSpc>
                        <a:spcAft>
                          <a:spcPts val="0"/>
                        </a:spcAft>
                      </a:pPr>
                      <a:r>
                        <a:rPr lang="ru-RU" sz="2200" b="1" dirty="0">
                          <a:effectLst/>
                          <a:latin typeface="Times New Roman"/>
                          <a:ea typeface="Times New Roman"/>
                          <a:cs typeface="Times New Roman"/>
                        </a:rPr>
                        <a:t>Специалист по социальной работе</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6</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0533">
                <a:tc>
                  <a:txBody>
                    <a:bodyPr/>
                    <a:lstStyle/>
                    <a:p>
                      <a:pPr algn="just">
                        <a:lnSpc>
                          <a:spcPct val="115000"/>
                        </a:lnSpc>
                        <a:spcAft>
                          <a:spcPts val="0"/>
                        </a:spcAft>
                      </a:pPr>
                      <a:r>
                        <a:rPr lang="ru-RU" sz="2200" b="1" dirty="0">
                          <a:effectLst/>
                          <a:latin typeface="Times New Roman"/>
                          <a:ea typeface="Times New Roman"/>
                          <a:cs typeface="Times New Roman"/>
                        </a:rPr>
                        <a:t>Заведующий отделением срочных услуг для пожилых граждан и инвалидов</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1</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92">
                <a:tc>
                  <a:txBody>
                    <a:bodyPr/>
                    <a:lstStyle/>
                    <a:p>
                      <a:pPr algn="just">
                        <a:lnSpc>
                          <a:spcPct val="115000"/>
                        </a:lnSpc>
                        <a:spcAft>
                          <a:spcPts val="0"/>
                        </a:spcAft>
                      </a:pPr>
                      <a:r>
                        <a:rPr lang="ru-RU" sz="2200" b="1" dirty="0">
                          <a:effectLst/>
                          <a:latin typeface="Times New Roman"/>
                          <a:ea typeface="Times New Roman"/>
                          <a:cs typeface="Times New Roman"/>
                        </a:rPr>
                        <a:t>Специалист по социальной работе</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13</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92">
                <a:tc>
                  <a:txBody>
                    <a:bodyPr/>
                    <a:lstStyle/>
                    <a:p>
                      <a:pPr algn="just">
                        <a:lnSpc>
                          <a:spcPct val="115000"/>
                        </a:lnSpc>
                        <a:spcAft>
                          <a:spcPts val="0"/>
                        </a:spcAft>
                      </a:pPr>
                      <a:r>
                        <a:rPr lang="ru-RU" sz="2200" b="1" dirty="0">
                          <a:effectLst/>
                          <a:latin typeface="Times New Roman"/>
                          <a:ea typeface="Times New Roman"/>
                          <a:cs typeface="Times New Roman"/>
                        </a:rPr>
                        <a:t>Социолог</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791">
                <a:tc>
                  <a:txBody>
                    <a:bodyPr/>
                    <a:lstStyle/>
                    <a:p>
                      <a:pPr algn="just">
                        <a:lnSpc>
                          <a:spcPct val="115000"/>
                        </a:lnSpc>
                        <a:spcAft>
                          <a:spcPts val="0"/>
                        </a:spcAft>
                      </a:pPr>
                      <a:r>
                        <a:rPr lang="ru-RU" sz="2200" b="1" dirty="0">
                          <a:effectLst/>
                          <a:latin typeface="Times New Roman"/>
                          <a:ea typeface="Times New Roman"/>
                          <a:cs typeface="Times New Roman"/>
                        </a:rPr>
                        <a:t>Заведующий отделением социальной реабилитации пожилых граждан и инвалидов</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2</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92">
                <a:tc>
                  <a:txBody>
                    <a:bodyPr/>
                    <a:lstStyle/>
                    <a:p>
                      <a:pPr algn="just">
                        <a:lnSpc>
                          <a:spcPct val="115000"/>
                        </a:lnSpc>
                        <a:spcAft>
                          <a:spcPts val="0"/>
                        </a:spcAft>
                      </a:pPr>
                      <a:r>
                        <a:rPr lang="ru-RU" sz="2200" b="1" dirty="0">
                          <a:effectLst/>
                          <a:latin typeface="Times New Roman"/>
                          <a:ea typeface="Times New Roman"/>
                          <a:cs typeface="Times New Roman"/>
                        </a:rPr>
                        <a:t>Психолог</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2</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92">
                <a:tc>
                  <a:txBody>
                    <a:bodyPr/>
                    <a:lstStyle/>
                    <a:p>
                      <a:pPr algn="just">
                        <a:lnSpc>
                          <a:spcPct val="115000"/>
                        </a:lnSpc>
                        <a:spcAft>
                          <a:spcPts val="0"/>
                        </a:spcAft>
                      </a:pPr>
                      <a:r>
                        <a:rPr lang="ru-RU" sz="2200" b="1" dirty="0">
                          <a:effectLst/>
                          <a:latin typeface="Times New Roman"/>
                          <a:ea typeface="Times New Roman"/>
                          <a:cs typeface="Times New Roman"/>
                        </a:rPr>
                        <a:t>Специалист по социальной работе</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11</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92">
                <a:tc>
                  <a:txBody>
                    <a:bodyPr/>
                    <a:lstStyle/>
                    <a:p>
                      <a:pPr algn="just">
                        <a:lnSpc>
                          <a:spcPct val="115000"/>
                        </a:lnSpc>
                        <a:spcAft>
                          <a:spcPts val="0"/>
                        </a:spcAft>
                      </a:pPr>
                      <a:r>
                        <a:rPr lang="ru-RU" sz="2200" b="1" dirty="0" err="1">
                          <a:effectLst/>
                          <a:latin typeface="Times New Roman"/>
                          <a:ea typeface="Times New Roman"/>
                          <a:cs typeface="Times New Roman"/>
                        </a:rPr>
                        <a:t>Культорганизатор</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2</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92">
                <a:tc gridSpan="2">
                  <a:txBody>
                    <a:bodyPr/>
                    <a:lstStyle/>
                    <a:p>
                      <a:pPr algn="ctr">
                        <a:lnSpc>
                          <a:spcPct val="150000"/>
                        </a:lnSpc>
                        <a:spcAft>
                          <a:spcPts val="0"/>
                        </a:spcAft>
                      </a:pPr>
                      <a:r>
                        <a:rPr lang="ru-RU" sz="2200" b="1" dirty="0">
                          <a:effectLst/>
                          <a:latin typeface="Times New Roman"/>
                          <a:ea typeface="Times New Roman"/>
                          <a:cs typeface="Times New Roman"/>
                        </a:rPr>
                        <a:t>Самарское подразделение</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81092">
                <a:tc>
                  <a:txBody>
                    <a:bodyPr/>
                    <a:lstStyle/>
                    <a:p>
                      <a:pPr algn="just">
                        <a:lnSpc>
                          <a:spcPct val="115000"/>
                        </a:lnSpc>
                        <a:spcAft>
                          <a:spcPts val="0"/>
                        </a:spcAft>
                      </a:pPr>
                      <a:r>
                        <a:rPr lang="ru-RU" sz="2200" b="1" dirty="0">
                          <a:effectLst/>
                          <a:latin typeface="Times New Roman"/>
                          <a:ea typeface="Times New Roman"/>
                          <a:cs typeface="Times New Roman"/>
                        </a:rPr>
                        <a:t>Заместитель директора</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a:effectLst/>
                          <a:latin typeface="Times New Roman"/>
                          <a:ea typeface="Times New Roman"/>
                          <a:cs typeface="Times New Roman"/>
                        </a:rPr>
                        <a:t>1</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92">
                <a:tc>
                  <a:txBody>
                    <a:bodyPr/>
                    <a:lstStyle/>
                    <a:p>
                      <a:pPr algn="just">
                        <a:lnSpc>
                          <a:spcPct val="115000"/>
                        </a:lnSpc>
                        <a:spcAft>
                          <a:spcPts val="0"/>
                        </a:spcAft>
                      </a:pPr>
                      <a:r>
                        <a:rPr lang="ru-RU" sz="2200" b="1" dirty="0">
                          <a:effectLst/>
                          <a:latin typeface="Times New Roman"/>
                          <a:ea typeface="Times New Roman"/>
                          <a:cs typeface="Times New Roman"/>
                        </a:rPr>
                        <a:t>Юрисконсульт</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636">
                <a:tc>
                  <a:txBody>
                    <a:bodyPr/>
                    <a:lstStyle/>
                    <a:p>
                      <a:pPr algn="just">
                        <a:lnSpc>
                          <a:spcPct val="115000"/>
                        </a:lnSpc>
                        <a:spcAft>
                          <a:spcPts val="0"/>
                        </a:spcAft>
                      </a:pPr>
                      <a:r>
                        <a:rPr lang="ru-RU" sz="2200" b="1">
                          <a:effectLst/>
                          <a:latin typeface="Times New Roman"/>
                          <a:ea typeface="Times New Roman"/>
                          <a:cs typeface="Times New Roman"/>
                        </a:rPr>
                        <a:t>Заведующий отделением срочных услуг для детей и семей</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92">
                <a:tc>
                  <a:txBody>
                    <a:bodyPr/>
                    <a:lstStyle/>
                    <a:p>
                      <a:pPr algn="just">
                        <a:lnSpc>
                          <a:spcPct val="115000"/>
                        </a:lnSpc>
                        <a:spcAft>
                          <a:spcPts val="0"/>
                        </a:spcAft>
                      </a:pPr>
                      <a:r>
                        <a:rPr lang="ru-RU" sz="2200" b="1" dirty="0">
                          <a:effectLst/>
                          <a:latin typeface="Times New Roman"/>
                          <a:ea typeface="Times New Roman"/>
                          <a:cs typeface="Times New Roman"/>
                        </a:rPr>
                        <a:t>Педагог-психолог</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3</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92">
                <a:tc>
                  <a:txBody>
                    <a:bodyPr/>
                    <a:lstStyle/>
                    <a:p>
                      <a:pPr algn="just">
                        <a:lnSpc>
                          <a:spcPct val="115000"/>
                        </a:lnSpc>
                        <a:spcAft>
                          <a:spcPts val="0"/>
                        </a:spcAft>
                      </a:pPr>
                      <a:r>
                        <a:rPr lang="ru-RU" sz="2200" b="1" dirty="0">
                          <a:effectLst/>
                          <a:latin typeface="Times New Roman"/>
                          <a:ea typeface="Times New Roman"/>
                          <a:cs typeface="Times New Roman"/>
                        </a:rPr>
                        <a:t>Социальный педагог</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4</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0019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srcRect/>
          <a:stretch>
            <a:fillRect/>
          </a:stretch>
        </p:blipFill>
        <p:spPr>
          <a:xfrm flipH="1">
            <a:off x="1122554" y="183424"/>
            <a:ext cx="1371599" cy="1371599"/>
          </a:xfrm>
          <a:prstGeom prst="rect">
            <a:avLst/>
          </a:prstGeom>
        </p:spPr>
      </p:pic>
      <p:sp>
        <p:nvSpPr>
          <p:cNvPr id="3" name="Заголовок 2"/>
          <p:cNvSpPr>
            <a:spLocks noGrp="1"/>
          </p:cNvSpPr>
          <p:nvPr>
            <p:ph type="title"/>
          </p:nvPr>
        </p:nvSpPr>
        <p:spPr>
          <a:xfrm>
            <a:off x="2209800" y="274638"/>
            <a:ext cx="15773400" cy="1143000"/>
          </a:xfrm>
        </p:spPr>
        <p:txBody>
          <a:bodyPr>
            <a:normAutofit fontScale="90000"/>
          </a:bodyPr>
          <a:lstStyle/>
          <a:p>
            <a:r>
              <a:rPr lang="ru-RU" b="1" dirty="0" smtClean="0">
                <a:solidFill>
                  <a:schemeClr val="accent1">
                    <a:lumMod val="75000"/>
                  </a:schemeClr>
                </a:solidFill>
                <a:latin typeface="Times New Roman" pitchFamily="18" charset="0"/>
                <a:cs typeface="Times New Roman" pitchFamily="18" charset="0"/>
              </a:rPr>
              <a:t/>
            </a:r>
            <a:br>
              <a:rPr lang="ru-RU" b="1" dirty="0" smtClean="0">
                <a:solidFill>
                  <a:schemeClr val="accent1">
                    <a:lumMod val="75000"/>
                  </a:schemeClr>
                </a:solidFill>
                <a:latin typeface="Times New Roman" pitchFamily="18" charset="0"/>
                <a:cs typeface="Times New Roman" pitchFamily="18" charset="0"/>
              </a:rPr>
            </a:br>
            <a:r>
              <a:rPr lang="ru-RU" b="1" dirty="0" smtClean="0">
                <a:solidFill>
                  <a:schemeClr val="accent1">
                    <a:lumMod val="75000"/>
                  </a:schemeClr>
                </a:solidFill>
                <a:latin typeface="Times New Roman" pitchFamily="18" charset="0"/>
                <a:cs typeface="Times New Roman" pitchFamily="18" charset="0"/>
              </a:rPr>
              <a:t>ПЕРЕЧЕНЬ ДОЛЖНОСТЕЙ С КОРРУПЦИОННО-ОПАСНЫМИ </a:t>
            </a:r>
            <a:r>
              <a:rPr lang="ru-RU" sz="4300" b="1" dirty="0" smtClean="0">
                <a:solidFill>
                  <a:schemeClr val="accent1">
                    <a:lumMod val="75000"/>
                  </a:schemeClr>
                </a:solidFill>
                <a:latin typeface="Times New Roman" pitchFamily="18" charset="0"/>
                <a:cs typeface="Times New Roman" pitchFamily="18" charset="0"/>
              </a:rPr>
              <a:t>ФУНКЦИЯМИ В КЦСОН</a:t>
            </a:r>
            <a:br>
              <a:rPr lang="ru-RU" sz="4300" b="1" dirty="0" smtClean="0">
                <a:solidFill>
                  <a:schemeClr val="accent1">
                    <a:lumMod val="75000"/>
                  </a:schemeClr>
                </a:solidFill>
                <a:latin typeface="Times New Roman" pitchFamily="18" charset="0"/>
                <a:cs typeface="Times New Roman" pitchFamily="18" charset="0"/>
              </a:rPr>
            </a:br>
            <a:endParaRPr lang="ru-RU" sz="4300" dirty="0">
              <a:solidFill>
                <a:schemeClr val="accent1">
                  <a:lumMod val="75000"/>
                </a:schemeClr>
              </a:solidFill>
              <a:latin typeface="Times New Roman" pitchFamily="18" charset="0"/>
              <a:cs typeface="Times New Roman" pitchFamily="18" charset="0"/>
            </a:endParaRPr>
          </a:p>
        </p:txBody>
      </p:sp>
      <p:grpSp>
        <p:nvGrpSpPr>
          <p:cNvPr id="6" name="Group 28"/>
          <p:cNvGrpSpPr>
            <a:grpSpLocks/>
          </p:cNvGrpSpPr>
          <p:nvPr/>
        </p:nvGrpSpPr>
        <p:grpSpPr bwMode="auto">
          <a:xfrm>
            <a:off x="1370220" y="8691398"/>
            <a:ext cx="14175261" cy="1594494"/>
            <a:chOff x="224" y="2982"/>
            <a:chExt cx="4862" cy="636"/>
          </a:xfrm>
          <a:solidFill>
            <a:schemeClr val="accent5">
              <a:lumMod val="20000"/>
              <a:lumOff val="80000"/>
            </a:schemeClr>
          </a:solidFill>
        </p:grpSpPr>
        <p:sp>
          <p:nvSpPr>
            <p:cNvPr id="15" name="Line 17"/>
            <p:cNvSpPr>
              <a:spLocks noChangeShapeType="1"/>
            </p:cNvSpPr>
            <p:nvPr/>
          </p:nvSpPr>
          <p:spPr bwMode="auto">
            <a:xfrm flipV="1">
              <a:off x="224" y="3300"/>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18"/>
            <p:cNvSpPr>
              <a:spLocks noChangeShapeType="1"/>
            </p:cNvSpPr>
            <p:nvPr/>
          </p:nvSpPr>
          <p:spPr bwMode="auto">
            <a:xfrm flipV="1">
              <a:off x="1270" y="3239"/>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19"/>
            <p:cNvSpPr>
              <a:spLocks noChangeShapeType="1"/>
            </p:cNvSpPr>
            <p:nvPr/>
          </p:nvSpPr>
          <p:spPr bwMode="auto">
            <a:xfrm flipH="1" flipV="1">
              <a:off x="4537" y="2982"/>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0"/>
            <p:cNvSpPr>
              <a:spLocks noChangeShapeType="1"/>
            </p:cNvSpPr>
            <p:nvPr/>
          </p:nvSpPr>
          <p:spPr bwMode="auto">
            <a:xfrm flipH="1" flipV="1">
              <a:off x="3662" y="322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21"/>
            <p:cNvSpPr>
              <a:spLocks noChangeShapeType="1"/>
            </p:cNvSpPr>
            <p:nvPr/>
          </p:nvSpPr>
          <p:spPr bwMode="auto">
            <a:xfrm flipH="1" flipV="1">
              <a:off x="2629" y="3141"/>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27"/>
            <p:cNvSpPr>
              <a:spLocks noChangeShapeType="1"/>
            </p:cNvSpPr>
            <p:nvPr/>
          </p:nvSpPr>
          <p:spPr bwMode="auto">
            <a:xfrm flipH="1" flipV="1">
              <a:off x="4406" y="3279"/>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aphicFrame>
        <p:nvGraphicFramePr>
          <p:cNvPr id="7" name="Объект 6"/>
          <p:cNvGraphicFramePr>
            <a:graphicFrameLocks noGrp="1"/>
          </p:cNvGraphicFramePr>
          <p:nvPr>
            <p:ph idx="1"/>
            <p:extLst>
              <p:ext uri="{D42A27DB-BD31-4B8C-83A1-F6EECF244321}">
                <p14:modId xmlns:p14="http://schemas.microsoft.com/office/powerpoint/2010/main" val="2942059559"/>
              </p:ext>
            </p:extLst>
          </p:nvPr>
        </p:nvGraphicFramePr>
        <p:xfrm>
          <a:off x="1370220" y="1555023"/>
          <a:ext cx="8382000" cy="8378882"/>
        </p:xfrm>
        <a:graphic>
          <a:graphicData uri="http://schemas.openxmlformats.org/drawingml/2006/table">
            <a:tbl>
              <a:tblPr firstRow="1" firstCol="1" bandRow="1"/>
              <a:tblGrid>
                <a:gridCol w="6019800"/>
                <a:gridCol w="2362200"/>
              </a:tblGrid>
              <a:tr h="486475">
                <a:tc>
                  <a:txBody>
                    <a:bodyPr/>
                    <a:lstStyle/>
                    <a:p>
                      <a:pPr algn="just">
                        <a:lnSpc>
                          <a:spcPct val="115000"/>
                        </a:lnSpc>
                        <a:spcAft>
                          <a:spcPts val="0"/>
                        </a:spcAft>
                      </a:pPr>
                      <a:r>
                        <a:rPr lang="ru-RU" sz="2200" b="1" dirty="0">
                          <a:effectLst/>
                          <a:latin typeface="Times New Roman"/>
                          <a:ea typeface="Times New Roman"/>
                          <a:cs typeface="Times New Roman"/>
                        </a:rPr>
                        <a:t>Психолог</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475">
                <a:tc>
                  <a:txBody>
                    <a:bodyPr/>
                    <a:lstStyle/>
                    <a:p>
                      <a:pPr algn="just">
                        <a:lnSpc>
                          <a:spcPct val="115000"/>
                        </a:lnSpc>
                        <a:spcAft>
                          <a:spcPts val="0"/>
                        </a:spcAft>
                      </a:pPr>
                      <a:r>
                        <a:rPr lang="ru-RU" sz="2200" b="1" dirty="0">
                          <a:effectLst/>
                          <a:latin typeface="Times New Roman"/>
                          <a:ea typeface="Times New Roman"/>
                          <a:cs typeface="Times New Roman"/>
                        </a:rPr>
                        <a:t>Специалист по социальной работе</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3</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475">
                <a:tc>
                  <a:txBody>
                    <a:bodyPr/>
                    <a:lstStyle/>
                    <a:p>
                      <a:pPr algn="just">
                        <a:lnSpc>
                          <a:spcPct val="115000"/>
                        </a:lnSpc>
                        <a:spcAft>
                          <a:spcPts val="0"/>
                        </a:spcAft>
                      </a:pPr>
                      <a:r>
                        <a:rPr lang="ru-RU" sz="2200" b="1" dirty="0">
                          <a:effectLst/>
                          <a:latin typeface="Times New Roman"/>
                          <a:ea typeface="Times New Roman"/>
                          <a:cs typeface="Times New Roman"/>
                        </a:rPr>
                        <a:t>Учитель-дефектолог</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7809">
                <a:tc>
                  <a:txBody>
                    <a:bodyPr/>
                    <a:lstStyle/>
                    <a:p>
                      <a:pPr algn="just">
                        <a:lnSpc>
                          <a:spcPct val="115000"/>
                        </a:lnSpc>
                        <a:spcAft>
                          <a:spcPts val="0"/>
                        </a:spcAft>
                      </a:pPr>
                      <a:r>
                        <a:rPr lang="ru-RU" sz="2200" b="1" dirty="0">
                          <a:effectLst/>
                          <a:latin typeface="Times New Roman"/>
                          <a:ea typeface="Times New Roman"/>
                          <a:cs typeface="Times New Roman"/>
                        </a:rPr>
                        <a:t>Заведующий отделением предоставления социальных услуг детям и семьям</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475">
                <a:tc>
                  <a:txBody>
                    <a:bodyPr/>
                    <a:lstStyle/>
                    <a:p>
                      <a:pPr algn="just">
                        <a:lnSpc>
                          <a:spcPct val="115000"/>
                        </a:lnSpc>
                        <a:spcAft>
                          <a:spcPts val="0"/>
                        </a:spcAft>
                      </a:pPr>
                      <a:r>
                        <a:rPr lang="ru-RU" sz="2200" b="1" dirty="0">
                          <a:effectLst/>
                          <a:latin typeface="Times New Roman"/>
                          <a:ea typeface="Times New Roman"/>
                          <a:cs typeface="Times New Roman"/>
                        </a:rPr>
                        <a:t>Педагог-психолог</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4</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475">
                <a:tc>
                  <a:txBody>
                    <a:bodyPr/>
                    <a:lstStyle/>
                    <a:p>
                      <a:pPr algn="just">
                        <a:lnSpc>
                          <a:spcPct val="115000"/>
                        </a:lnSpc>
                        <a:spcAft>
                          <a:spcPts val="0"/>
                        </a:spcAft>
                      </a:pPr>
                      <a:r>
                        <a:rPr lang="ru-RU" sz="2200" b="1" dirty="0">
                          <a:effectLst/>
                          <a:latin typeface="Times New Roman"/>
                          <a:ea typeface="Times New Roman"/>
                          <a:cs typeface="Times New Roman"/>
                        </a:rPr>
                        <a:t>Социальный педагог</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5</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475">
                <a:tc>
                  <a:txBody>
                    <a:bodyPr/>
                    <a:lstStyle/>
                    <a:p>
                      <a:pPr algn="just">
                        <a:lnSpc>
                          <a:spcPct val="115000"/>
                        </a:lnSpc>
                        <a:spcAft>
                          <a:spcPts val="0"/>
                        </a:spcAft>
                      </a:pPr>
                      <a:r>
                        <a:rPr lang="ru-RU" sz="2200" b="1" dirty="0">
                          <a:effectLst/>
                          <a:latin typeface="Times New Roman"/>
                          <a:ea typeface="Times New Roman"/>
                          <a:cs typeface="Times New Roman"/>
                        </a:rPr>
                        <a:t>Специалист по социальной работе</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6</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928">
                <a:tc>
                  <a:txBody>
                    <a:bodyPr/>
                    <a:lstStyle/>
                    <a:p>
                      <a:pPr algn="just">
                        <a:lnSpc>
                          <a:spcPct val="115000"/>
                        </a:lnSpc>
                        <a:spcAft>
                          <a:spcPts val="0"/>
                        </a:spcAft>
                      </a:pPr>
                      <a:r>
                        <a:rPr lang="ru-RU" sz="2200" b="1" dirty="0">
                          <a:effectLst/>
                          <a:latin typeface="Times New Roman"/>
                          <a:ea typeface="Times New Roman"/>
                          <a:cs typeface="Times New Roman"/>
                        </a:rPr>
                        <a:t>Заведующий отделением срочных услуг для детей и семей</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475">
                <a:tc>
                  <a:txBody>
                    <a:bodyPr/>
                    <a:lstStyle/>
                    <a:p>
                      <a:pPr algn="just">
                        <a:lnSpc>
                          <a:spcPct val="115000"/>
                        </a:lnSpc>
                        <a:spcAft>
                          <a:spcPts val="0"/>
                        </a:spcAft>
                      </a:pPr>
                      <a:r>
                        <a:rPr lang="ru-RU" sz="2200" b="1" dirty="0">
                          <a:effectLst/>
                          <a:latin typeface="Times New Roman"/>
                          <a:ea typeface="Times New Roman"/>
                          <a:cs typeface="Times New Roman"/>
                        </a:rPr>
                        <a:t>Психолог</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475">
                <a:tc>
                  <a:txBody>
                    <a:bodyPr/>
                    <a:lstStyle/>
                    <a:p>
                      <a:pPr algn="just">
                        <a:lnSpc>
                          <a:spcPct val="115000"/>
                        </a:lnSpc>
                        <a:spcAft>
                          <a:spcPts val="0"/>
                        </a:spcAft>
                      </a:pPr>
                      <a:r>
                        <a:rPr lang="ru-RU" sz="2200" b="1" dirty="0">
                          <a:effectLst/>
                          <a:latin typeface="Times New Roman"/>
                          <a:ea typeface="Times New Roman"/>
                          <a:cs typeface="Times New Roman"/>
                        </a:rPr>
                        <a:t>Специалист по социальной работе</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18</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7809">
                <a:tc>
                  <a:txBody>
                    <a:bodyPr/>
                    <a:lstStyle/>
                    <a:p>
                      <a:pPr algn="just">
                        <a:lnSpc>
                          <a:spcPct val="115000"/>
                        </a:lnSpc>
                        <a:spcAft>
                          <a:spcPts val="0"/>
                        </a:spcAft>
                      </a:pPr>
                      <a:r>
                        <a:rPr lang="ru-RU" sz="2200" b="1" dirty="0">
                          <a:effectLst/>
                          <a:latin typeface="Times New Roman"/>
                          <a:ea typeface="Times New Roman"/>
                          <a:cs typeface="Times New Roman"/>
                        </a:rPr>
                        <a:t>Заведующий отделением социальной реабилитации пожилых граждан и инвалидов</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475">
                <a:tc>
                  <a:txBody>
                    <a:bodyPr/>
                    <a:lstStyle/>
                    <a:p>
                      <a:pPr algn="just">
                        <a:lnSpc>
                          <a:spcPct val="115000"/>
                        </a:lnSpc>
                        <a:spcAft>
                          <a:spcPts val="0"/>
                        </a:spcAft>
                      </a:pPr>
                      <a:r>
                        <a:rPr lang="ru-RU" sz="2200" b="1">
                          <a:effectLst/>
                          <a:latin typeface="Times New Roman"/>
                          <a:ea typeface="Times New Roman"/>
                          <a:cs typeface="Times New Roman"/>
                        </a:rPr>
                        <a:t>Психолог</a:t>
                      </a:r>
                      <a:endParaRPr lang="ru-RU" sz="2200" b="1">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3</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475">
                <a:tc>
                  <a:txBody>
                    <a:bodyPr/>
                    <a:lstStyle/>
                    <a:p>
                      <a:pPr algn="just">
                        <a:lnSpc>
                          <a:spcPct val="115000"/>
                        </a:lnSpc>
                        <a:spcAft>
                          <a:spcPts val="0"/>
                        </a:spcAft>
                      </a:pPr>
                      <a:r>
                        <a:rPr lang="ru-RU" sz="2200" b="1" dirty="0">
                          <a:effectLst/>
                          <a:latin typeface="Times New Roman"/>
                          <a:ea typeface="Times New Roman"/>
                          <a:cs typeface="Times New Roman"/>
                        </a:rPr>
                        <a:t>Специалист по социальной работе</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11</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475">
                <a:tc>
                  <a:txBody>
                    <a:bodyPr/>
                    <a:lstStyle/>
                    <a:p>
                      <a:pPr algn="just">
                        <a:lnSpc>
                          <a:spcPct val="115000"/>
                        </a:lnSpc>
                        <a:spcAft>
                          <a:spcPts val="0"/>
                        </a:spcAft>
                      </a:pPr>
                      <a:r>
                        <a:rPr lang="ru-RU" sz="2200" b="1" dirty="0" err="1">
                          <a:effectLst/>
                          <a:latin typeface="Times New Roman"/>
                          <a:ea typeface="Times New Roman"/>
                          <a:cs typeface="Times New Roman"/>
                        </a:rPr>
                        <a:t>Культорганизатор</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200" b="1" dirty="0">
                          <a:effectLst/>
                          <a:latin typeface="Times New Roman"/>
                          <a:ea typeface="Times New Roman"/>
                          <a:cs typeface="Times New Roman"/>
                        </a:rPr>
                        <a:t>3</a:t>
                      </a:r>
                      <a:endParaRPr lang="ru-RU" sz="2200" b="1" dirty="0">
                        <a:effectLst/>
                        <a:latin typeface="Calibri"/>
                        <a:ea typeface="Times New Roman"/>
                        <a:cs typeface="Times New Roman"/>
                      </a:endParaRPr>
                    </a:p>
                  </a:txBody>
                  <a:tcPr marL="62170" marR="6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0919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srcRect/>
          <a:stretch>
            <a:fillRect/>
          </a:stretch>
        </p:blipFill>
        <p:spPr>
          <a:xfrm flipH="1">
            <a:off x="1122554" y="104998"/>
            <a:ext cx="1371599" cy="1371599"/>
          </a:xfrm>
          <a:prstGeom prst="rect">
            <a:avLst/>
          </a:prstGeom>
        </p:spPr>
      </p:pic>
      <p:sp>
        <p:nvSpPr>
          <p:cNvPr id="3" name="Заголовок 2"/>
          <p:cNvSpPr>
            <a:spLocks noGrp="1"/>
          </p:cNvSpPr>
          <p:nvPr>
            <p:ph type="title"/>
          </p:nvPr>
        </p:nvSpPr>
        <p:spPr>
          <a:xfrm>
            <a:off x="2209800" y="274638"/>
            <a:ext cx="15773400" cy="1143000"/>
          </a:xfrm>
        </p:spPr>
        <p:txBody>
          <a:bodyPr>
            <a:normAutofit fontScale="90000"/>
          </a:bodyPr>
          <a:lstStyle/>
          <a:p>
            <a:r>
              <a:rPr lang="ru-RU" sz="4600" b="1" dirty="0" smtClean="0">
                <a:solidFill>
                  <a:schemeClr val="accent1">
                    <a:lumMod val="75000"/>
                  </a:schemeClr>
                </a:solidFill>
                <a:latin typeface="Times New Roman" pitchFamily="18" charset="0"/>
                <a:cs typeface="Times New Roman" pitchFamily="18" charset="0"/>
              </a:rPr>
              <a:t/>
            </a:r>
            <a:br>
              <a:rPr lang="ru-RU" sz="4600" b="1" dirty="0" smtClean="0">
                <a:solidFill>
                  <a:schemeClr val="accent1">
                    <a:lumMod val="75000"/>
                  </a:schemeClr>
                </a:solidFill>
                <a:latin typeface="Times New Roman" pitchFamily="18" charset="0"/>
                <a:cs typeface="Times New Roman" pitchFamily="18" charset="0"/>
              </a:rPr>
            </a:br>
            <a:r>
              <a:rPr lang="ru-RU" sz="4300" b="1" dirty="0" smtClean="0">
                <a:solidFill>
                  <a:schemeClr val="accent1">
                    <a:lumMod val="75000"/>
                  </a:schemeClr>
                </a:solidFill>
                <a:latin typeface="Times New Roman" pitchFamily="18" charset="0"/>
                <a:cs typeface="Times New Roman" pitchFamily="18" charset="0"/>
              </a:rPr>
              <a:t>В </a:t>
            </a:r>
            <a:r>
              <a:rPr lang="ru-RU" sz="4300" b="1" dirty="0">
                <a:solidFill>
                  <a:schemeClr val="accent1">
                    <a:lumMod val="75000"/>
                  </a:schemeClr>
                </a:solidFill>
                <a:latin typeface="Times New Roman" pitchFamily="18" charset="0"/>
                <a:cs typeface="Times New Roman" pitchFamily="18" charset="0"/>
              </a:rPr>
              <a:t>УЧРЕЖДЕНИЯХ </a:t>
            </a:r>
            <a:r>
              <a:rPr lang="ru-RU" sz="4300" b="1" dirty="0" smtClean="0">
                <a:solidFill>
                  <a:schemeClr val="accent1">
                    <a:lumMod val="75000"/>
                  </a:schemeClr>
                </a:solidFill>
                <a:latin typeface="Times New Roman" pitchFamily="18" charset="0"/>
                <a:cs typeface="Times New Roman" pitchFamily="18" charset="0"/>
              </a:rPr>
              <a:t>ДОЛЖНО </a:t>
            </a:r>
            <a:r>
              <a:rPr lang="ru-RU" sz="4300" b="1" dirty="0">
                <a:solidFill>
                  <a:schemeClr val="accent1">
                    <a:lumMod val="75000"/>
                  </a:schemeClr>
                </a:solidFill>
                <a:latin typeface="Times New Roman" pitchFamily="18" charset="0"/>
                <a:cs typeface="Times New Roman" pitchFamily="18" charset="0"/>
              </a:rPr>
              <a:t>БЫТЬ </a:t>
            </a:r>
            <a:r>
              <a:rPr lang="ru-RU" sz="4300" b="1" dirty="0" smtClean="0">
                <a:solidFill>
                  <a:schemeClr val="accent1">
                    <a:lumMod val="75000"/>
                  </a:schemeClr>
                </a:solidFill>
                <a:latin typeface="Times New Roman" pitchFamily="18" charset="0"/>
                <a:cs typeface="Times New Roman" pitchFamily="18" charset="0"/>
              </a:rPr>
              <a:t>ОБЕСПЕЧЕНО: </a:t>
            </a:r>
            <a:r>
              <a:rPr lang="ru-RU" sz="4300" b="1" dirty="0">
                <a:solidFill>
                  <a:schemeClr val="accent1">
                    <a:lumMod val="75000"/>
                  </a:schemeClr>
                </a:solidFill>
                <a:latin typeface="Times New Roman" pitchFamily="18" charset="0"/>
                <a:cs typeface="Times New Roman" pitchFamily="18" charset="0"/>
              </a:rPr>
              <a:t/>
            </a:r>
            <a:br>
              <a:rPr lang="ru-RU" sz="4300" b="1" dirty="0">
                <a:solidFill>
                  <a:schemeClr val="accent1">
                    <a:lumMod val="75000"/>
                  </a:schemeClr>
                </a:solidFill>
                <a:latin typeface="Times New Roman" pitchFamily="18" charset="0"/>
                <a:cs typeface="Times New Roman" pitchFamily="18" charset="0"/>
              </a:rPr>
            </a:br>
            <a:endParaRPr lang="ru-RU" sz="4300" dirty="0">
              <a:solidFill>
                <a:schemeClr val="accent1">
                  <a:lumMod val="75000"/>
                </a:schemeClr>
              </a:solidFill>
              <a:latin typeface="Times New Roman" pitchFamily="18" charset="0"/>
              <a:cs typeface="Times New Roman" pitchFamily="18" charset="0"/>
            </a:endParaRPr>
          </a:p>
        </p:txBody>
      </p:sp>
      <p:sp>
        <p:nvSpPr>
          <p:cNvPr id="4" name="Объект 3"/>
          <p:cNvSpPr>
            <a:spLocks noGrp="1"/>
          </p:cNvSpPr>
          <p:nvPr>
            <p:ph idx="1"/>
          </p:nvPr>
        </p:nvSpPr>
        <p:spPr>
          <a:xfrm>
            <a:off x="457200" y="1714500"/>
            <a:ext cx="17068800" cy="7848600"/>
          </a:xfrm>
        </p:spPr>
        <p:txBody>
          <a:bodyPr>
            <a:normAutofit fontScale="92500" lnSpcReduction="20000"/>
          </a:bodyPr>
          <a:lstStyle/>
          <a:p>
            <a:pPr marL="1028700" indent="-685800" algn="just">
              <a:lnSpc>
                <a:spcPct val="115000"/>
              </a:lnSpc>
              <a:spcAft>
                <a:spcPts val="0"/>
              </a:spcAft>
              <a:buFont typeface="Wingdings" pitchFamily="2" charset="2"/>
              <a:buChar char="Ø"/>
            </a:pPr>
            <a:r>
              <a:rPr lang="ru-RU" sz="5300" b="1" dirty="0" smtClean="0">
                <a:solidFill>
                  <a:srgbClr val="C00000"/>
                </a:solidFill>
                <a:latin typeface="Times New Roman" pitchFamily="18" charset="0"/>
                <a:ea typeface="Calibri"/>
                <a:cs typeface="Times New Roman" pitchFamily="18" charset="0"/>
              </a:rPr>
              <a:t>назначение должностного </a:t>
            </a:r>
            <a:r>
              <a:rPr lang="ru-RU" sz="5300" b="1" dirty="0">
                <a:solidFill>
                  <a:srgbClr val="C00000"/>
                </a:solidFill>
                <a:latin typeface="Times New Roman" pitchFamily="18" charset="0"/>
                <a:ea typeface="Calibri"/>
                <a:cs typeface="Times New Roman" pitchFamily="18" charset="0"/>
              </a:rPr>
              <a:t>лица, </a:t>
            </a:r>
            <a:r>
              <a:rPr lang="ru-RU" sz="5300" b="1" dirty="0" smtClean="0">
                <a:solidFill>
                  <a:srgbClr val="C00000"/>
                </a:solidFill>
                <a:latin typeface="Times New Roman" pitchFamily="18" charset="0"/>
                <a:ea typeface="Calibri"/>
                <a:cs typeface="Times New Roman" pitchFamily="18" charset="0"/>
              </a:rPr>
              <a:t>ответственного </a:t>
            </a:r>
            <a:r>
              <a:rPr lang="ru-RU" sz="5300" b="1" dirty="0">
                <a:latin typeface="Times New Roman" pitchFamily="18" charset="0"/>
                <a:ea typeface="Calibri"/>
                <a:cs typeface="Times New Roman" pitchFamily="18" charset="0"/>
              </a:rPr>
              <a:t>за профилактику коррупционных и иных </a:t>
            </a:r>
            <a:r>
              <a:rPr lang="ru-RU" sz="5300" b="1" dirty="0" smtClean="0">
                <a:latin typeface="Times New Roman" pitchFamily="18" charset="0"/>
                <a:ea typeface="Calibri"/>
                <a:cs typeface="Times New Roman" pitchFamily="18" charset="0"/>
              </a:rPr>
              <a:t>правонарушений; </a:t>
            </a:r>
            <a:endParaRPr lang="ru-RU" sz="5300" b="1" dirty="0">
              <a:latin typeface="Times New Roman" pitchFamily="18" charset="0"/>
              <a:ea typeface="Calibri"/>
              <a:cs typeface="Times New Roman" pitchFamily="18" charset="0"/>
            </a:endParaRPr>
          </a:p>
          <a:p>
            <a:pPr marL="1028700" indent="-685800" algn="just">
              <a:lnSpc>
                <a:spcPct val="115000"/>
              </a:lnSpc>
              <a:spcAft>
                <a:spcPts val="0"/>
              </a:spcAft>
              <a:buFont typeface="Wingdings" pitchFamily="2" charset="2"/>
              <a:buChar char="Ø"/>
            </a:pPr>
            <a:r>
              <a:rPr lang="ru-RU" sz="5300" b="1" dirty="0">
                <a:solidFill>
                  <a:srgbClr val="C00000"/>
                </a:solidFill>
                <a:latin typeface="Times New Roman" pitchFamily="18" charset="0"/>
                <a:ea typeface="Calibri"/>
                <a:cs typeface="Times New Roman" pitchFamily="18" charset="0"/>
              </a:rPr>
              <a:t>включение в трудовые договоры </a:t>
            </a:r>
            <a:r>
              <a:rPr lang="ru-RU" sz="5300" b="1" dirty="0">
                <a:latin typeface="Times New Roman" pitchFamily="18" charset="0"/>
                <a:ea typeface="Calibri"/>
                <a:cs typeface="Times New Roman" pitchFamily="18" charset="0"/>
              </a:rPr>
              <a:t>работников учреждений </a:t>
            </a:r>
            <a:r>
              <a:rPr lang="ru-RU" sz="5300" b="1" dirty="0">
                <a:solidFill>
                  <a:srgbClr val="C00000"/>
                </a:solidFill>
                <a:latin typeface="Times New Roman" pitchFamily="18" charset="0"/>
                <a:ea typeface="Calibri"/>
                <a:cs typeface="Times New Roman" pitchFamily="18" charset="0"/>
              </a:rPr>
              <a:t>антикоррупционных </a:t>
            </a:r>
            <a:r>
              <a:rPr lang="ru-RU" sz="5300" b="1" dirty="0" smtClean="0">
                <a:solidFill>
                  <a:srgbClr val="C00000"/>
                </a:solidFill>
                <a:latin typeface="Times New Roman" pitchFamily="18" charset="0"/>
                <a:ea typeface="Calibri"/>
                <a:cs typeface="Times New Roman" pitchFamily="18" charset="0"/>
              </a:rPr>
              <a:t>положений</a:t>
            </a:r>
            <a:r>
              <a:rPr lang="ru-RU" sz="5300" b="1" dirty="0" smtClean="0">
                <a:latin typeface="Times New Roman" pitchFamily="18" charset="0"/>
                <a:ea typeface="Calibri"/>
                <a:cs typeface="Times New Roman" pitchFamily="18" charset="0"/>
              </a:rPr>
              <a:t>;</a:t>
            </a:r>
            <a:endParaRPr lang="ru-RU" sz="5300" b="1" dirty="0">
              <a:latin typeface="Times New Roman" pitchFamily="18" charset="0"/>
              <a:ea typeface="Calibri"/>
              <a:cs typeface="Times New Roman" pitchFamily="18" charset="0"/>
            </a:endParaRPr>
          </a:p>
          <a:p>
            <a:pPr marL="1028700" indent="-685800" algn="just">
              <a:lnSpc>
                <a:spcPct val="115000"/>
              </a:lnSpc>
              <a:spcAft>
                <a:spcPts val="0"/>
              </a:spcAft>
              <a:buFont typeface="Wingdings" pitchFamily="2" charset="2"/>
              <a:buChar char="Ø"/>
            </a:pPr>
            <a:r>
              <a:rPr lang="ru-RU" sz="5300" b="1" dirty="0">
                <a:solidFill>
                  <a:srgbClr val="C00000"/>
                </a:solidFill>
                <a:latin typeface="Times New Roman" pitchFamily="18" charset="0"/>
                <a:ea typeface="Calibri"/>
                <a:cs typeface="Times New Roman" pitchFamily="18" charset="0"/>
              </a:rPr>
              <a:t>антикоррупционное обучение и </a:t>
            </a:r>
            <a:r>
              <a:rPr lang="ru-RU" sz="5300" b="1" dirty="0" smtClean="0">
                <a:solidFill>
                  <a:srgbClr val="C00000"/>
                </a:solidFill>
                <a:latin typeface="Times New Roman" pitchFamily="18" charset="0"/>
                <a:ea typeface="Calibri"/>
                <a:cs typeface="Times New Roman" pitchFamily="18" charset="0"/>
              </a:rPr>
              <a:t>просвещение </a:t>
            </a:r>
            <a:r>
              <a:rPr lang="ru-RU" sz="5300" b="1" dirty="0" smtClean="0">
                <a:latin typeface="Times New Roman" pitchFamily="18" charset="0"/>
                <a:ea typeface="Calibri"/>
                <a:cs typeface="Times New Roman" pitchFamily="18" charset="0"/>
              </a:rPr>
              <a:t>работников учреждений на постоянной основе;</a:t>
            </a:r>
            <a:endParaRPr lang="ru-RU" sz="5300" b="1" dirty="0">
              <a:latin typeface="Times New Roman" pitchFamily="18" charset="0"/>
              <a:ea typeface="Calibri"/>
              <a:cs typeface="Times New Roman" pitchFamily="18" charset="0"/>
            </a:endParaRPr>
          </a:p>
          <a:p>
            <a:pPr marL="1028700" indent="-685800" algn="just">
              <a:lnSpc>
                <a:spcPct val="115000"/>
              </a:lnSpc>
              <a:spcAft>
                <a:spcPts val="0"/>
              </a:spcAft>
              <a:buFont typeface="Wingdings" pitchFamily="2" charset="2"/>
              <a:buChar char="Ø"/>
            </a:pPr>
            <a:r>
              <a:rPr lang="ru-RU" sz="5300" b="1" dirty="0">
                <a:solidFill>
                  <a:srgbClr val="C00000"/>
                </a:solidFill>
                <a:latin typeface="Times New Roman" pitchFamily="18" charset="0"/>
                <a:ea typeface="Calibri"/>
                <a:cs typeface="Times New Roman" pitchFamily="18" charset="0"/>
              </a:rPr>
              <a:t>ознакомление</a:t>
            </a:r>
            <a:r>
              <a:rPr lang="ru-RU" sz="5300" b="1" dirty="0">
                <a:latin typeface="Times New Roman" pitchFamily="18" charset="0"/>
                <a:ea typeface="Calibri"/>
                <a:cs typeface="Times New Roman" pitchFamily="18" charset="0"/>
              </a:rPr>
              <a:t> работников учреждений </a:t>
            </a:r>
            <a:r>
              <a:rPr lang="ru-RU" sz="5300" b="1" dirty="0">
                <a:solidFill>
                  <a:srgbClr val="C00000"/>
                </a:solidFill>
                <a:latin typeface="Times New Roman" pitchFamily="18" charset="0"/>
                <a:ea typeface="Calibri"/>
                <a:cs typeface="Times New Roman" pitchFamily="18" charset="0"/>
              </a:rPr>
              <a:t>под роспись с ЛНА</a:t>
            </a:r>
            <a:r>
              <a:rPr lang="ru-RU" sz="5300" b="1" dirty="0">
                <a:latin typeface="Times New Roman" pitchFamily="18" charset="0"/>
                <a:ea typeface="Calibri"/>
                <a:cs typeface="Times New Roman" pitchFamily="18" charset="0"/>
              </a:rPr>
              <a:t>, регламентирующими вопросы предупреждения и противодействия коррупции в </a:t>
            </a:r>
            <a:r>
              <a:rPr lang="ru-RU" sz="5300" b="1" dirty="0" smtClean="0">
                <a:latin typeface="Times New Roman" pitchFamily="18" charset="0"/>
                <a:ea typeface="Calibri"/>
                <a:cs typeface="Times New Roman" pitchFamily="18" charset="0"/>
              </a:rPr>
              <a:t>учреждениях.</a:t>
            </a:r>
            <a:endParaRPr lang="ru-RU" sz="5300" b="1" dirty="0">
              <a:latin typeface="Times New Roman" pitchFamily="18" charset="0"/>
              <a:ea typeface="Calibri"/>
              <a:cs typeface="Times New Roman" pitchFamily="18" charset="0"/>
            </a:endParaRPr>
          </a:p>
        </p:txBody>
      </p:sp>
      <p:grpSp>
        <p:nvGrpSpPr>
          <p:cNvPr id="6" name="Group 28"/>
          <p:cNvGrpSpPr>
            <a:grpSpLocks/>
          </p:cNvGrpSpPr>
          <p:nvPr/>
        </p:nvGrpSpPr>
        <p:grpSpPr bwMode="auto">
          <a:xfrm>
            <a:off x="1370220" y="8691397"/>
            <a:ext cx="18061650" cy="1679734"/>
            <a:chOff x="224" y="2948"/>
            <a:chExt cx="6195" cy="670"/>
          </a:xfrm>
          <a:solidFill>
            <a:schemeClr val="accent5">
              <a:lumMod val="20000"/>
              <a:lumOff val="80000"/>
            </a:schemeClr>
          </a:solidFill>
        </p:grpSpPr>
        <p:sp>
          <p:nvSpPr>
            <p:cNvPr id="15" name="Line 17"/>
            <p:cNvSpPr>
              <a:spLocks noChangeShapeType="1"/>
            </p:cNvSpPr>
            <p:nvPr/>
          </p:nvSpPr>
          <p:spPr bwMode="auto">
            <a:xfrm flipV="1">
              <a:off x="224" y="3300"/>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18"/>
            <p:cNvSpPr>
              <a:spLocks noChangeShapeType="1"/>
            </p:cNvSpPr>
            <p:nvPr/>
          </p:nvSpPr>
          <p:spPr bwMode="auto">
            <a:xfrm flipV="1">
              <a:off x="1270" y="3239"/>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19"/>
            <p:cNvSpPr>
              <a:spLocks noChangeShapeType="1"/>
            </p:cNvSpPr>
            <p:nvPr/>
          </p:nvSpPr>
          <p:spPr bwMode="auto">
            <a:xfrm flipH="1" flipV="1">
              <a:off x="6419" y="2982"/>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0"/>
            <p:cNvSpPr>
              <a:spLocks noChangeShapeType="1"/>
            </p:cNvSpPr>
            <p:nvPr/>
          </p:nvSpPr>
          <p:spPr bwMode="auto">
            <a:xfrm flipH="1" flipV="1">
              <a:off x="3662" y="322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21"/>
            <p:cNvSpPr>
              <a:spLocks noChangeShapeType="1"/>
            </p:cNvSpPr>
            <p:nvPr/>
          </p:nvSpPr>
          <p:spPr bwMode="auto">
            <a:xfrm flipH="1" flipV="1">
              <a:off x="2629" y="3141"/>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27"/>
            <p:cNvSpPr>
              <a:spLocks noChangeShapeType="1"/>
            </p:cNvSpPr>
            <p:nvPr/>
          </p:nvSpPr>
          <p:spPr bwMode="auto">
            <a:xfrm flipH="1" flipV="1">
              <a:off x="4406" y="294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Tree>
    <p:extLst>
      <p:ext uri="{BB962C8B-B14F-4D97-AF65-F5344CB8AC3E}">
        <p14:creationId xmlns:p14="http://schemas.microsoft.com/office/powerpoint/2010/main" val="114386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srcRect/>
          <a:stretch>
            <a:fillRect/>
          </a:stretch>
        </p:blipFill>
        <p:spPr>
          <a:xfrm flipH="1">
            <a:off x="1122554" y="104998"/>
            <a:ext cx="1371599" cy="1371599"/>
          </a:xfrm>
          <a:prstGeom prst="rect">
            <a:avLst/>
          </a:prstGeom>
        </p:spPr>
      </p:pic>
      <p:sp>
        <p:nvSpPr>
          <p:cNvPr id="3" name="Заголовок 2"/>
          <p:cNvSpPr>
            <a:spLocks noGrp="1"/>
          </p:cNvSpPr>
          <p:nvPr>
            <p:ph type="title"/>
          </p:nvPr>
        </p:nvSpPr>
        <p:spPr>
          <a:xfrm>
            <a:off x="2209800" y="274638"/>
            <a:ext cx="15773400" cy="1143000"/>
          </a:xfrm>
        </p:spPr>
        <p:txBody>
          <a:bodyPr>
            <a:normAutofit fontScale="90000"/>
          </a:bodyPr>
          <a:lstStyle/>
          <a:p>
            <a:r>
              <a:rPr lang="ru-RU" sz="4600" b="1" dirty="0" smtClean="0">
                <a:solidFill>
                  <a:schemeClr val="accent1">
                    <a:lumMod val="75000"/>
                  </a:schemeClr>
                </a:solidFill>
                <a:latin typeface="Times New Roman" pitchFamily="18" charset="0"/>
                <a:cs typeface="Times New Roman" pitchFamily="18" charset="0"/>
              </a:rPr>
              <a:t/>
            </a:r>
            <a:br>
              <a:rPr lang="ru-RU" sz="4600" b="1" dirty="0" smtClean="0">
                <a:solidFill>
                  <a:schemeClr val="accent1">
                    <a:lumMod val="75000"/>
                  </a:schemeClr>
                </a:solidFill>
                <a:latin typeface="Times New Roman" pitchFamily="18" charset="0"/>
                <a:cs typeface="Times New Roman" pitchFamily="18" charset="0"/>
              </a:rPr>
            </a:br>
            <a:r>
              <a:rPr lang="ru-RU" sz="4800" b="1" dirty="0" smtClean="0">
                <a:solidFill>
                  <a:schemeClr val="accent1">
                    <a:lumMod val="75000"/>
                  </a:schemeClr>
                </a:solidFill>
                <a:latin typeface="Times New Roman" pitchFamily="18" charset="0"/>
                <a:cs typeface="Times New Roman" pitchFamily="18" charset="0"/>
              </a:rPr>
              <a:t>НАПОЛНЕНИЕ РАЗДЕЛА «ПРОТИВОДЕЙСТВИЕ КОРРУПЦИИ» НА САЙТЕ </a:t>
            </a:r>
            <a:r>
              <a:rPr lang="ru-RU" sz="4800" b="1" dirty="0">
                <a:solidFill>
                  <a:schemeClr val="accent1">
                    <a:lumMod val="75000"/>
                  </a:schemeClr>
                </a:solidFill>
                <a:latin typeface="Times New Roman" pitchFamily="18" charset="0"/>
                <a:cs typeface="Times New Roman" pitchFamily="18" charset="0"/>
              </a:rPr>
              <a:t/>
            </a:r>
            <a:br>
              <a:rPr lang="ru-RU" sz="4800" b="1" dirty="0">
                <a:solidFill>
                  <a:schemeClr val="accent1">
                    <a:lumMod val="75000"/>
                  </a:schemeClr>
                </a:solidFill>
                <a:latin typeface="Times New Roman" pitchFamily="18" charset="0"/>
                <a:cs typeface="Times New Roman" pitchFamily="18" charset="0"/>
              </a:rPr>
            </a:br>
            <a:endParaRPr lang="ru-RU" sz="4800" dirty="0">
              <a:solidFill>
                <a:schemeClr val="accent1">
                  <a:lumMod val="75000"/>
                </a:schemeClr>
              </a:solidFill>
              <a:latin typeface="Times New Roman" pitchFamily="18" charset="0"/>
              <a:cs typeface="Times New Roman" pitchFamily="18" charset="0"/>
            </a:endParaRPr>
          </a:p>
        </p:txBody>
      </p:sp>
      <p:sp>
        <p:nvSpPr>
          <p:cNvPr id="4" name="Объект 3"/>
          <p:cNvSpPr>
            <a:spLocks noGrp="1"/>
          </p:cNvSpPr>
          <p:nvPr>
            <p:ph idx="1"/>
          </p:nvPr>
        </p:nvSpPr>
        <p:spPr>
          <a:xfrm>
            <a:off x="457200" y="1714500"/>
            <a:ext cx="17068800" cy="7848600"/>
          </a:xfrm>
        </p:spPr>
        <p:txBody>
          <a:bodyPr>
            <a:normAutofit fontScale="77500" lnSpcReduction="20000"/>
          </a:bodyPr>
          <a:lstStyle/>
          <a:p>
            <a:pPr indent="0" algn="just">
              <a:lnSpc>
                <a:spcPct val="115000"/>
              </a:lnSpc>
              <a:spcAft>
                <a:spcPts val="0"/>
              </a:spcAft>
              <a:buNone/>
            </a:pPr>
            <a:r>
              <a:rPr lang="ru-RU" sz="5300" b="1" dirty="0">
                <a:solidFill>
                  <a:srgbClr val="C00000"/>
                </a:solidFill>
                <a:latin typeface="Times New Roman" pitchFamily="18" charset="0"/>
                <a:ea typeface="Calibri"/>
                <a:cs typeface="Times New Roman" pitchFamily="18" charset="0"/>
              </a:rPr>
              <a:t>Приказ Минтруда России от 7.10.2013 № 530н </a:t>
            </a:r>
          </a:p>
          <a:p>
            <a:pPr indent="0" algn="just">
              <a:lnSpc>
                <a:spcPct val="115000"/>
              </a:lnSpc>
              <a:spcAft>
                <a:spcPts val="0"/>
              </a:spcAft>
              <a:buNone/>
            </a:pPr>
            <a:r>
              <a:rPr lang="ru-RU" sz="5300" b="1" dirty="0">
                <a:latin typeface="Times New Roman" pitchFamily="18" charset="0"/>
                <a:ea typeface="Calibri"/>
                <a:cs typeface="Times New Roman" pitchFamily="18" charset="0"/>
              </a:rPr>
              <a:t>«О требованиях к размещению и наполнению подразделов, посвященных вопросам противодействия коррупции, официальных сайтов федеральных государственных органов, Центрального банка Российской Федерации, Пенсионного фонда Российской Федерации, Фонда социального страхования Российской Федерации, Федерального фонда обязательного медицинского страхования, государственных корпораций (компаний), иных организаций, созданных на основании федеральных законов, и требованиях к должностям, замещение которых влечет за собой размещение сведений о доходах, расходах, об имуществе и обязательствах имущественного характера».</a:t>
            </a:r>
          </a:p>
          <a:p>
            <a:pPr marL="1028700" indent="-685800" algn="just">
              <a:lnSpc>
                <a:spcPct val="115000"/>
              </a:lnSpc>
              <a:spcAft>
                <a:spcPts val="0"/>
              </a:spcAft>
              <a:buFont typeface="Wingdings" pitchFamily="2" charset="2"/>
              <a:buChar char="Ø"/>
            </a:pPr>
            <a:endParaRPr lang="ru-RU" sz="5300" b="1" dirty="0">
              <a:latin typeface="Times New Roman" pitchFamily="18" charset="0"/>
              <a:ea typeface="Calibri"/>
              <a:cs typeface="Times New Roman" pitchFamily="18" charset="0"/>
            </a:endParaRPr>
          </a:p>
        </p:txBody>
      </p:sp>
      <p:grpSp>
        <p:nvGrpSpPr>
          <p:cNvPr id="6" name="Group 28"/>
          <p:cNvGrpSpPr>
            <a:grpSpLocks/>
          </p:cNvGrpSpPr>
          <p:nvPr/>
        </p:nvGrpSpPr>
        <p:grpSpPr bwMode="auto">
          <a:xfrm>
            <a:off x="1370220" y="8691397"/>
            <a:ext cx="18061650" cy="1679734"/>
            <a:chOff x="224" y="2948"/>
            <a:chExt cx="6195" cy="670"/>
          </a:xfrm>
          <a:solidFill>
            <a:schemeClr val="accent5">
              <a:lumMod val="20000"/>
              <a:lumOff val="80000"/>
            </a:schemeClr>
          </a:solidFill>
        </p:grpSpPr>
        <p:sp>
          <p:nvSpPr>
            <p:cNvPr id="15" name="Line 17"/>
            <p:cNvSpPr>
              <a:spLocks noChangeShapeType="1"/>
            </p:cNvSpPr>
            <p:nvPr/>
          </p:nvSpPr>
          <p:spPr bwMode="auto">
            <a:xfrm flipV="1">
              <a:off x="224" y="3300"/>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18"/>
            <p:cNvSpPr>
              <a:spLocks noChangeShapeType="1"/>
            </p:cNvSpPr>
            <p:nvPr/>
          </p:nvSpPr>
          <p:spPr bwMode="auto">
            <a:xfrm flipV="1">
              <a:off x="1270" y="3239"/>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19"/>
            <p:cNvSpPr>
              <a:spLocks noChangeShapeType="1"/>
            </p:cNvSpPr>
            <p:nvPr/>
          </p:nvSpPr>
          <p:spPr bwMode="auto">
            <a:xfrm flipH="1" flipV="1">
              <a:off x="6419" y="2982"/>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0"/>
            <p:cNvSpPr>
              <a:spLocks noChangeShapeType="1"/>
            </p:cNvSpPr>
            <p:nvPr/>
          </p:nvSpPr>
          <p:spPr bwMode="auto">
            <a:xfrm flipH="1" flipV="1">
              <a:off x="3662" y="322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21"/>
            <p:cNvSpPr>
              <a:spLocks noChangeShapeType="1"/>
            </p:cNvSpPr>
            <p:nvPr/>
          </p:nvSpPr>
          <p:spPr bwMode="auto">
            <a:xfrm flipH="1" flipV="1">
              <a:off x="2629" y="3141"/>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27"/>
            <p:cNvSpPr>
              <a:spLocks noChangeShapeType="1"/>
            </p:cNvSpPr>
            <p:nvPr/>
          </p:nvSpPr>
          <p:spPr bwMode="auto">
            <a:xfrm flipH="1" flipV="1">
              <a:off x="4406" y="294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Tree>
    <p:extLst>
      <p:ext uri="{BB962C8B-B14F-4D97-AF65-F5344CB8AC3E}">
        <p14:creationId xmlns:p14="http://schemas.microsoft.com/office/powerpoint/2010/main" val="3463064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srcRect/>
          <a:stretch>
            <a:fillRect/>
          </a:stretch>
        </p:blipFill>
        <p:spPr>
          <a:xfrm flipH="1">
            <a:off x="1122554" y="104998"/>
            <a:ext cx="1371599" cy="1371599"/>
          </a:xfrm>
          <a:prstGeom prst="rect">
            <a:avLst/>
          </a:prstGeom>
        </p:spPr>
      </p:pic>
      <p:sp>
        <p:nvSpPr>
          <p:cNvPr id="3" name="Заголовок 2"/>
          <p:cNvSpPr>
            <a:spLocks noGrp="1"/>
          </p:cNvSpPr>
          <p:nvPr>
            <p:ph type="title"/>
          </p:nvPr>
        </p:nvSpPr>
        <p:spPr>
          <a:xfrm>
            <a:off x="2209800" y="274638"/>
            <a:ext cx="15773400" cy="1143000"/>
          </a:xfrm>
        </p:spPr>
        <p:txBody>
          <a:bodyPr>
            <a:normAutofit fontScale="90000"/>
          </a:bodyPr>
          <a:lstStyle/>
          <a:p>
            <a:r>
              <a:rPr lang="ru-RU" sz="4600" b="1" dirty="0" smtClean="0">
                <a:solidFill>
                  <a:schemeClr val="accent1">
                    <a:lumMod val="75000"/>
                  </a:schemeClr>
                </a:solidFill>
                <a:latin typeface="Times New Roman" pitchFamily="18" charset="0"/>
                <a:cs typeface="Times New Roman" pitchFamily="18" charset="0"/>
              </a:rPr>
              <a:t/>
            </a:r>
            <a:br>
              <a:rPr lang="ru-RU" sz="4600" b="1" dirty="0" smtClean="0">
                <a:solidFill>
                  <a:schemeClr val="accent1">
                    <a:lumMod val="75000"/>
                  </a:schemeClr>
                </a:solidFill>
                <a:latin typeface="Times New Roman" pitchFamily="18" charset="0"/>
                <a:cs typeface="Times New Roman" pitchFamily="18" charset="0"/>
              </a:rPr>
            </a:br>
            <a:r>
              <a:rPr lang="ru-RU" sz="4600" b="1" dirty="0" smtClean="0">
                <a:solidFill>
                  <a:schemeClr val="accent1">
                    <a:lumMod val="75000"/>
                  </a:schemeClr>
                </a:solidFill>
                <a:latin typeface="Times New Roman" pitchFamily="18" charset="0"/>
                <a:cs typeface="Times New Roman" pitchFamily="18" charset="0"/>
              </a:rPr>
              <a:t/>
            </a:r>
            <a:br>
              <a:rPr lang="ru-RU" sz="4600" b="1" dirty="0" smtClean="0">
                <a:solidFill>
                  <a:schemeClr val="accent1">
                    <a:lumMod val="75000"/>
                  </a:schemeClr>
                </a:solidFill>
                <a:latin typeface="Times New Roman" pitchFamily="18" charset="0"/>
                <a:cs typeface="Times New Roman" pitchFamily="18" charset="0"/>
              </a:rPr>
            </a:br>
            <a:r>
              <a:rPr lang="ru-RU" sz="4600" b="1" dirty="0">
                <a:solidFill>
                  <a:schemeClr val="accent1">
                    <a:lumMod val="75000"/>
                  </a:schemeClr>
                </a:solidFill>
                <a:latin typeface="Times New Roman" pitchFamily="18" charset="0"/>
                <a:cs typeface="Times New Roman" pitchFamily="18" charset="0"/>
              </a:rPr>
              <a:t/>
            </a:r>
            <a:br>
              <a:rPr lang="ru-RU" sz="4600" b="1" dirty="0">
                <a:solidFill>
                  <a:schemeClr val="accent1">
                    <a:lumMod val="75000"/>
                  </a:schemeClr>
                </a:solidFill>
                <a:latin typeface="Times New Roman" pitchFamily="18" charset="0"/>
                <a:cs typeface="Times New Roman" pitchFamily="18" charset="0"/>
              </a:rPr>
            </a:br>
            <a:r>
              <a:rPr lang="ru-RU" sz="4700" b="1" dirty="0" smtClean="0">
                <a:solidFill>
                  <a:schemeClr val="accent1">
                    <a:lumMod val="75000"/>
                  </a:schemeClr>
                </a:solidFill>
                <a:latin typeface="Times New Roman" pitchFamily="18" charset="0"/>
                <a:cs typeface="Times New Roman" pitchFamily="18" charset="0"/>
              </a:rPr>
              <a:t>НАПОЛНЕНИЕ РАЗДЕЛА «ПРОТИВОДЕЙСТВИЕ КОРРУПЦИИ» НА САЙТЕ </a:t>
            </a:r>
            <a:r>
              <a:rPr lang="ru-RU" sz="4800" b="1" dirty="0">
                <a:solidFill>
                  <a:schemeClr val="accent1">
                    <a:lumMod val="75000"/>
                  </a:schemeClr>
                </a:solidFill>
                <a:latin typeface="Times New Roman" pitchFamily="18" charset="0"/>
                <a:cs typeface="Times New Roman" pitchFamily="18" charset="0"/>
              </a:rPr>
              <a:t/>
            </a:r>
            <a:br>
              <a:rPr lang="ru-RU" sz="4800" b="1" dirty="0">
                <a:solidFill>
                  <a:schemeClr val="accent1">
                    <a:lumMod val="75000"/>
                  </a:schemeClr>
                </a:solidFill>
                <a:latin typeface="Times New Roman" pitchFamily="18" charset="0"/>
                <a:cs typeface="Times New Roman" pitchFamily="18" charset="0"/>
              </a:rPr>
            </a:br>
            <a:r>
              <a:rPr lang="ru-RU" sz="1000" b="1" dirty="0" smtClean="0">
                <a:solidFill>
                  <a:schemeClr val="accent1">
                    <a:lumMod val="75000"/>
                  </a:schemeClr>
                </a:solidFill>
                <a:latin typeface="Times New Roman" pitchFamily="18" charset="0"/>
                <a:cs typeface="Times New Roman" pitchFamily="18" charset="0"/>
              </a:rPr>
              <a:t/>
            </a:r>
            <a:br>
              <a:rPr lang="ru-RU" sz="1000" b="1" dirty="0" smtClean="0">
                <a:solidFill>
                  <a:schemeClr val="accent1">
                    <a:lumMod val="75000"/>
                  </a:schemeClr>
                </a:solidFill>
                <a:latin typeface="Times New Roman" pitchFamily="18" charset="0"/>
                <a:cs typeface="Times New Roman" pitchFamily="18" charset="0"/>
              </a:rPr>
            </a:br>
            <a:r>
              <a:rPr lang="ru-RU" sz="4800" b="1" dirty="0" smtClean="0">
                <a:solidFill>
                  <a:srgbClr val="C00000"/>
                </a:solidFill>
                <a:latin typeface="Times New Roman" pitchFamily="18" charset="0"/>
                <a:cs typeface="Times New Roman" pitchFamily="18" charset="0"/>
              </a:rPr>
              <a:t>Раздел «Противодействие коррупции» на официальном сайте министерства</a:t>
            </a:r>
            <a:endParaRPr lang="ru-RU" sz="4800" dirty="0">
              <a:solidFill>
                <a:srgbClr val="C00000"/>
              </a:solidFill>
              <a:latin typeface="Times New Roman" pitchFamily="18" charset="0"/>
              <a:cs typeface="Times New Roman" pitchFamily="18" charset="0"/>
            </a:endParaRPr>
          </a:p>
        </p:txBody>
      </p:sp>
      <p:grpSp>
        <p:nvGrpSpPr>
          <p:cNvPr id="6" name="Group 28"/>
          <p:cNvGrpSpPr>
            <a:grpSpLocks/>
          </p:cNvGrpSpPr>
          <p:nvPr/>
        </p:nvGrpSpPr>
        <p:grpSpPr bwMode="auto">
          <a:xfrm>
            <a:off x="1370220" y="8691397"/>
            <a:ext cx="18061650" cy="1679734"/>
            <a:chOff x="224" y="2948"/>
            <a:chExt cx="6195" cy="670"/>
          </a:xfrm>
          <a:solidFill>
            <a:schemeClr val="accent5">
              <a:lumMod val="20000"/>
              <a:lumOff val="80000"/>
            </a:schemeClr>
          </a:solidFill>
        </p:grpSpPr>
        <p:sp>
          <p:nvSpPr>
            <p:cNvPr id="15" name="Line 17"/>
            <p:cNvSpPr>
              <a:spLocks noChangeShapeType="1"/>
            </p:cNvSpPr>
            <p:nvPr/>
          </p:nvSpPr>
          <p:spPr bwMode="auto">
            <a:xfrm flipV="1">
              <a:off x="224" y="3300"/>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solidFill>
                  <a:prstClr val="black"/>
                </a:solidFill>
              </a:endParaRPr>
            </a:p>
          </p:txBody>
        </p:sp>
        <p:sp>
          <p:nvSpPr>
            <p:cNvPr id="16" name="Line 18"/>
            <p:cNvSpPr>
              <a:spLocks noChangeShapeType="1"/>
            </p:cNvSpPr>
            <p:nvPr/>
          </p:nvSpPr>
          <p:spPr bwMode="auto">
            <a:xfrm flipV="1">
              <a:off x="1270" y="3239"/>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solidFill>
                  <a:prstClr val="black"/>
                </a:solidFill>
              </a:endParaRPr>
            </a:p>
          </p:txBody>
        </p:sp>
        <p:sp>
          <p:nvSpPr>
            <p:cNvPr id="17" name="Line 19"/>
            <p:cNvSpPr>
              <a:spLocks noChangeShapeType="1"/>
            </p:cNvSpPr>
            <p:nvPr/>
          </p:nvSpPr>
          <p:spPr bwMode="auto">
            <a:xfrm flipH="1" flipV="1">
              <a:off x="6419" y="2982"/>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solidFill>
                  <a:prstClr val="black"/>
                </a:solidFill>
              </a:endParaRPr>
            </a:p>
          </p:txBody>
        </p:sp>
        <p:sp>
          <p:nvSpPr>
            <p:cNvPr id="18" name="Line 20"/>
            <p:cNvSpPr>
              <a:spLocks noChangeShapeType="1"/>
            </p:cNvSpPr>
            <p:nvPr/>
          </p:nvSpPr>
          <p:spPr bwMode="auto">
            <a:xfrm flipH="1" flipV="1">
              <a:off x="3662" y="322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solidFill>
                  <a:prstClr val="black"/>
                </a:solidFill>
              </a:endParaRPr>
            </a:p>
          </p:txBody>
        </p:sp>
        <p:sp>
          <p:nvSpPr>
            <p:cNvPr id="19" name="Line 21"/>
            <p:cNvSpPr>
              <a:spLocks noChangeShapeType="1"/>
            </p:cNvSpPr>
            <p:nvPr/>
          </p:nvSpPr>
          <p:spPr bwMode="auto">
            <a:xfrm flipH="1" flipV="1">
              <a:off x="2629" y="3141"/>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solidFill>
                  <a:prstClr val="black"/>
                </a:solidFill>
              </a:endParaRPr>
            </a:p>
          </p:txBody>
        </p:sp>
        <p:sp>
          <p:nvSpPr>
            <p:cNvPr id="25" name="Line 27"/>
            <p:cNvSpPr>
              <a:spLocks noChangeShapeType="1"/>
            </p:cNvSpPr>
            <p:nvPr/>
          </p:nvSpPr>
          <p:spPr bwMode="auto">
            <a:xfrm flipH="1" flipV="1">
              <a:off x="4406" y="294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solidFill>
                  <a:prstClr val="black"/>
                </a:solidFill>
              </a:endParaRPr>
            </a:p>
          </p:txBody>
        </p:sp>
      </p:grpSp>
      <p:pic>
        <p:nvPicPr>
          <p:cNvPr id="14" name="Объект 13"/>
          <p:cNvPicPr>
            <a:picLocks noGrp="1"/>
          </p:cNvPicPr>
          <p:nvPr>
            <p:ph idx="1"/>
          </p:nvPr>
        </p:nvPicPr>
        <p:blipFill>
          <a:blip r:embed="rId3"/>
          <a:stretch>
            <a:fillRect/>
          </a:stretch>
        </p:blipFill>
        <p:spPr>
          <a:xfrm>
            <a:off x="914400" y="3086100"/>
            <a:ext cx="6705600" cy="6733476"/>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3238500"/>
            <a:ext cx="8153400" cy="673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755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5" name="TextBox 5"/>
          <p:cNvSpPr txBox="1"/>
          <p:nvPr/>
        </p:nvSpPr>
        <p:spPr>
          <a:xfrm>
            <a:off x="3240976" y="4629756"/>
            <a:ext cx="12973050" cy="1000274"/>
          </a:xfrm>
          <a:prstGeom prst="rect">
            <a:avLst/>
          </a:prstGeom>
        </p:spPr>
        <p:txBody>
          <a:bodyPr lIns="0" tIns="0" rIns="0" bIns="0" rtlCol="0" anchor="t">
            <a:spAutoFit/>
          </a:bodyPr>
          <a:lstStyle/>
          <a:p>
            <a:pPr>
              <a:lnSpc>
                <a:spcPts val="7839"/>
              </a:lnSpc>
            </a:pPr>
            <a:endParaRPr lang="en-US" sz="7200" b="1" spc="280" dirty="0">
              <a:solidFill>
                <a:srgbClr val="CC33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1" name="Picture 5"/>
          <p:cNvPicPr>
            <a:picLocks noChangeAspect="1"/>
          </p:cNvPicPr>
          <p:nvPr/>
        </p:nvPicPr>
        <p:blipFill>
          <a:blip r:embed="rId2" cstate="print"/>
          <a:srcRect/>
          <a:stretch>
            <a:fillRect/>
          </a:stretch>
        </p:blipFill>
        <p:spPr>
          <a:xfrm>
            <a:off x="780880" y="536472"/>
            <a:ext cx="2321431" cy="2321431"/>
          </a:xfrm>
          <a:prstGeom prst="rect">
            <a:avLst/>
          </a:prstGeom>
        </p:spPr>
      </p:pic>
      <p:sp>
        <p:nvSpPr>
          <p:cNvPr id="12" name="TextBox 6"/>
          <p:cNvSpPr txBox="1"/>
          <p:nvPr/>
        </p:nvSpPr>
        <p:spPr>
          <a:xfrm>
            <a:off x="8222086" y="561010"/>
            <a:ext cx="9402155" cy="415819"/>
          </a:xfrm>
          <a:prstGeom prst="rect">
            <a:avLst/>
          </a:prstGeom>
        </p:spPr>
        <p:txBody>
          <a:bodyPr wrap="square" lIns="0" tIns="0" rIns="0" bIns="0" rtlCol="0" anchor="t">
            <a:spAutoFit/>
          </a:bodyPr>
          <a:lstStyle/>
          <a:p>
            <a:pPr algn="ctr">
              <a:lnSpc>
                <a:spcPts val="3499"/>
              </a:lnSpc>
            </a:pPr>
            <a:r>
              <a:rPr lang="ru-RU" sz="2500" b="1" spc="175" dirty="0" smtClean="0">
                <a:solidFill>
                  <a:srgbClr val="4D4A46"/>
                </a:solidFill>
                <a:latin typeface="Montserrat Bold"/>
              </a:rPr>
              <a:t> </a:t>
            </a:r>
            <a:endParaRPr lang="en-US" sz="2500" b="1" spc="175" dirty="0">
              <a:solidFill>
                <a:srgbClr val="4D4A46"/>
              </a:solidFill>
              <a:latin typeface="Montserrat Bold"/>
            </a:endParaRPr>
          </a:p>
        </p:txBody>
      </p:sp>
      <p:sp>
        <p:nvSpPr>
          <p:cNvPr id="16" name="Заголовок 1"/>
          <p:cNvSpPr txBox="1">
            <a:spLocks/>
          </p:cNvSpPr>
          <p:nvPr/>
        </p:nvSpPr>
        <p:spPr>
          <a:xfrm>
            <a:off x="3352800" y="1452155"/>
            <a:ext cx="14401800" cy="4900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4800" dirty="0">
              <a:cs typeface="Times New Roman" pitchFamily="18" charset="0"/>
            </a:endParaRPr>
          </a:p>
        </p:txBody>
      </p:sp>
      <p:sp>
        <p:nvSpPr>
          <p:cNvPr id="14" name="AutoShape 2"/>
          <p:cNvSpPr/>
          <p:nvPr/>
        </p:nvSpPr>
        <p:spPr>
          <a:xfrm>
            <a:off x="1028700" y="0"/>
            <a:ext cx="4016109" cy="10287000"/>
          </a:xfrm>
          <a:prstGeom prst="rect">
            <a:avLst/>
          </a:prstGeom>
          <a:solidFill>
            <a:srgbClr val="1C94D4">
              <a:alpha val="6666"/>
            </a:srgbClr>
          </a:solidFill>
        </p:spPr>
      </p:sp>
      <p:sp>
        <p:nvSpPr>
          <p:cNvPr id="18" name="TextBox 3"/>
          <p:cNvSpPr txBox="1"/>
          <p:nvPr/>
        </p:nvSpPr>
        <p:spPr>
          <a:xfrm>
            <a:off x="817501" y="4880433"/>
            <a:ext cx="16703500" cy="498919"/>
          </a:xfrm>
          <a:prstGeom prst="rect">
            <a:avLst/>
          </a:prstGeom>
          <a:effectLst>
            <a:outerShdw blurRad="520700" sx="36000" sy="36000" algn="tr" rotWithShape="0">
              <a:prstClr val="black"/>
            </a:outerShdw>
          </a:effectLst>
        </p:spPr>
        <p:txBody>
          <a:bodyPr wrap="square" lIns="0" tIns="0" rIns="0" bIns="0" rtlCol="0" anchor="t">
            <a:spAutoFit/>
          </a:bodyPr>
          <a:lstStyle/>
          <a:p>
            <a:pPr algn="ctr">
              <a:lnSpc>
                <a:spcPts val="3499"/>
              </a:lnSpc>
            </a:pPr>
            <a:r>
              <a:rPr lang="ru-RU" sz="5400" b="1" spc="175" dirty="0" smtClean="0">
                <a:solidFill>
                  <a:schemeClr val="accent1">
                    <a:lumMod val="75000"/>
                  </a:schemeClr>
                </a:solidFill>
                <a:latin typeface="Times New Roman" pitchFamily="18" charset="0"/>
                <a:cs typeface="Times New Roman" pitchFamily="18" charset="0"/>
              </a:rPr>
              <a:t>СПАСИБО ЗА ВНИМАНИЕ!</a:t>
            </a:r>
            <a:endParaRPr lang="en-US" sz="5400" b="1" spc="175"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25346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srcRect/>
          <a:stretch>
            <a:fillRect/>
          </a:stretch>
        </p:blipFill>
        <p:spPr>
          <a:xfrm flipH="1">
            <a:off x="978024" y="183425"/>
            <a:ext cx="1371599" cy="1371599"/>
          </a:xfrm>
          <a:prstGeom prst="rect">
            <a:avLst/>
          </a:prstGeom>
        </p:spPr>
      </p:pic>
      <p:sp>
        <p:nvSpPr>
          <p:cNvPr id="3" name="Заголовок 2"/>
          <p:cNvSpPr>
            <a:spLocks noGrp="1"/>
          </p:cNvSpPr>
          <p:nvPr>
            <p:ph type="title"/>
          </p:nvPr>
        </p:nvSpPr>
        <p:spPr>
          <a:xfrm>
            <a:off x="2209800" y="274638"/>
            <a:ext cx="15773400" cy="1143000"/>
          </a:xfrm>
        </p:spPr>
        <p:txBody>
          <a:bodyPr>
            <a:noAutofit/>
          </a:bodyPr>
          <a:lstStyle/>
          <a:p>
            <a:r>
              <a:rPr lang="ru-RU" sz="3900" b="1" dirty="0">
                <a:solidFill>
                  <a:schemeClr val="accent1">
                    <a:lumMod val="75000"/>
                  </a:schemeClr>
                </a:solidFill>
                <a:latin typeface="Times New Roman" pitchFamily="18" charset="0"/>
                <a:cs typeface="Times New Roman" pitchFamily="18" charset="0"/>
              </a:rPr>
              <a:t>ОБЕСПЕЧЕНИЕ  РАБОТЫ ПО ПРОФИЛАКТИКЕ И ПРОТИВОДЕЙСТВИЮ КОРРУПЦИИ В </a:t>
            </a:r>
            <a:r>
              <a:rPr lang="ru-RU" sz="3900" b="1" dirty="0" smtClean="0">
                <a:solidFill>
                  <a:schemeClr val="accent1">
                    <a:lumMod val="75000"/>
                  </a:schemeClr>
                </a:solidFill>
                <a:latin typeface="Times New Roman" pitchFamily="18" charset="0"/>
                <a:cs typeface="Times New Roman" pitchFamily="18" charset="0"/>
              </a:rPr>
              <a:t>УЧРЕЖДЕНИЯХ</a:t>
            </a:r>
            <a:endParaRPr lang="ru-RU" sz="3900" b="1" dirty="0">
              <a:solidFill>
                <a:schemeClr val="accent1">
                  <a:lumMod val="75000"/>
                </a:schemeClr>
              </a:solidFill>
              <a:latin typeface="Times New Roman" pitchFamily="18" charset="0"/>
              <a:cs typeface="Times New Roman" pitchFamily="18" charset="0"/>
            </a:endParaRPr>
          </a:p>
        </p:txBody>
      </p:sp>
      <p:sp>
        <p:nvSpPr>
          <p:cNvPr id="4" name="Объект 3"/>
          <p:cNvSpPr>
            <a:spLocks noGrp="1"/>
          </p:cNvSpPr>
          <p:nvPr>
            <p:ph idx="1"/>
          </p:nvPr>
        </p:nvSpPr>
        <p:spPr>
          <a:xfrm>
            <a:off x="1447800" y="1714500"/>
            <a:ext cx="15697200" cy="7848600"/>
          </a:xfrm>
        </p:spPr>
        <p:txBody>
          <a:bodyPr/>
          <a:lstStyle/>
          <a:p>
            <a:pPr marL="0" indent="0" algn="ctr">
              <a:spcAft>
                <a:spcPts val="1200"/>
              </a:spcAft>
              <a:buNone/>
            </a:pPr>
            <a:endParaRPr lang="ru-RU" sz="1800" b="1" dirty="0" smtClean="0">
              <a:latin typeface="Times New Roman" pitchFamily="18" charset="0"/>
              <a:cs typeface="Times New Roman" pitchFamily="18" charset="0"/>
            </a:endParaRPr>
          </a:p>
          <a:p>
            <a:pPr marL="0" indent="0" algn="just">
              <a:lnSpc>
                <a:spcPts val="4320"/>
              </a:lnSpc>
              <a:spcBef>
                <a:spcPts val="0"/>
              </a:spcBef>
              <a:spcAft>
                <a:spcPts val="1200"/>
              </a:spcAft>
              <a:buNone/>
            </a:pPr>
            <a:r>
              <a:rPr lang="ru-RU" sz="4500" b="1" dirty="0">
                <a:solidFill>
                  <a:srgbClr val="C00000"/>
                </a:solidFill>
                <a:latin typeface="Times New Roman" pitchFamily="18" charset="0"/>
                <a:cs typeface="Times New Roman" pitchFamily="18" charset="0"/>
              </a:rPr>
              <a:t>ч. 1 ст. 13.3 </a:t>
            </a:r>
            <a:r>
              <a:rPr lang="ru-RU" sz="4500" b="1" dirty="0">
                <a:latin typeface="Times New Roman" pitchFamily="18" charset="0"/>
                <a:cs typeface="Times New Roman" pitchFamily="18" charset="0"/>
              </a:rPr>
              <a:t>Федерального закона «О противодействии коррупции</a:t>
            </a:r>
            <a:r>
              <a:rPr lang="ru-RU" sz="4500" b="1" dirty="0" smtClean="0">
                <a:latin typeface="Times New Roman" pitchFamily="18" charset="0"/>
                <a:cs typeface="Times New Roman" pitchFamily="18" charset="0"/>
              </a:rPr>
              <a:t>»;</a:t>
            </a:r>
            <a:endParaRPr lang="ru-RU" sz="4500" b="1" dirty="0">
              <a:latin typeface="Times New Roman" pitchFamily="18" charset="0"/>
              <a:cs typeface="Times New Roman" pitchFamily="18" charset="0"/>
            </a:endParaRPr>
          </a:p>
          <a:p>
            <a:pPr marL="0" indent="0" algn="just">
              <a:lnSpc>
                <a:spcPts val="4320"/>
              </a:lnSpc>
              <a:spcBef>
                <a:spcPts val="0"/>
              </a:spcBef>
              <a:spcAft>
                <a:spcPts val="1200"/>
              </a:spcAft>
              <a:buNone/>
            </a:pPr>
            <a:r>
              <a:rPr lang="ru-RU" sz="4500" b="1" dirty="0">
                <a:solidFill>
                  <a:srgbClr val="C00000"/>
                </a:solidFill>
                <a:latin typeface="Times New Roman" pitchFamily="18" charset="0"/>
                <a:cs typeface="Times New Roman" pitchFamily="18" charset="0"/>
              </a:rPr>
              <a:t>Методические рекомендации </a:t>
            </a:r>
            <a:r>
              <a:rPr lang="ru-RU" sz="4500" b="1" dirty="0">
                <a:latin typeface="Times New Roman" pitchFamily="18" charset="0"/>
                <a:cs typeface="Times New Roman" pitchFamily="18" charset="0"/>
              </a:rPr>
              <a:t>по разработке и принятию организациями мер по предупреждению и противодействию;</a:t>
            </a:r>
          </a:p>
          <a:p>
            <a:pPr marL="0" indent="0" algn="just">
              <a:lnSpc>
                <a:spcPts val="4320"/>
              </a:lnSpc>
              <a:spcBef>
                <a:spcPts val="0"/>
              </a:spcBef>
              <a:spcAft>
                <a:spcPts val="1200"/>
              </a:spcAft>
              <a:buNone/>
            </a:pPr>
            <a:r>
              <a:rPr lang="ru-RU" sz="4500" b="1" dirty="0">
                <a:solidFill>
                  <a:srgbClr val="C00000"/>
                </a:solidFill>
                <a:latin typeface="Times New Roman" pitchFamily="18" charset="0"/>
                <a:cs typeface="Times New Roman" pitchFamily="18" charset="0"/>
              </a:rPr>
              <a:t>приказ министерства </a:t>
            </a:r>
            <a:r>
              <a:rPr lang="ru-RU" sz="4500" b="1" dirty="0">
                <a:latin typeface="Times New Roman" pitchFamily="18" charset="0"/>
                <a:cs typeface="Times New Roman" pitchFamily="18" charset="0"/>
              </a:rPr>
              <a:t>социально-демографической и семейной политики Самарской области </a:t>
            </a:r>
            <a:r>
              <a:rPr lang="ru-RU" sz="4500" b="1" dirty="0">
                <a:solidFill>
                  <a:srgbClr val="C00000"/>
                </a:solidFill>
                <a:latin typeface="Times New Roman" pitchFamily="18" charset="0"/>
                <a:cs typeface="Times New Roman" pitchFamily="18" charset="0"/>
              </a:rPr>
              <a:t>от 28.04.2020 </a:t>
            </a:r>
            <a:r>
              <a:rPr lang="ru-RU" sz="4500" b="1" dirty="0" smtClean="0">
                <a:solidFill>
                  <a:srgbClr val="C00000"/>
                </a:solidFill>
                <a:latin typeface="Times New Roman" pitchFamily="18" charset="0"/>
                <a:cs typeface="Times New Roman" pitchFamily="18" charset="0"/>
              </a:rPr>
              <a:t>№ </a:t>
            </a:r>
            <a:r>
              <a:rPr lang="ru-RU" sz="4500" b="1" dirty="0">
                <a:solidFill>
                  <a:srgbClr val="C00000"/>
                </a:solidFill>
                <a:latin typeface="Times New Roman" pitchFamily="18" charset="0"/>
                <a:cs typeface="Times New Roman" pitchFamily="18" charset="0"/>
              </a:rPr>
              <a:t>195 </a:t>
            </a:r>
            <a:r>
              <a:rPr lang="ru-RU" sz="4500" b="1" dirty="0" smtClean="0">
                <a:solidFill>
                  <a:srgbClr val="C00000"/>
                </a:solidFill>
                <a:latin typeface="Times New Roman" pitchFamily="18" charset="0"/>
                <a:cs typeface="Times New Roman" pitchFamily="18" charset="0"/>
              </a:rPr>
              <a:t>                     </a:t>
            </a:r>
            <a:r>
              <a:rPr lang="ru-RU" sz="4500" b="1" dirty="0" smtClean="0">
                <a:latin typeface="Times New Roman" pitchFamily="18" charset="0"/>
                <a:cs typeface="Times New Roman" pitchFamily="18" charset="0"/>
              </a:rPr>
              <a:t>«</a:t>
            </a:r>
            <a:r>
              <a:rPr lang="ru-RU" sz="4500" b="1" dirty="0">
                <a:latin typeface="Times New Roman" pitchFamily="18" charset="0"/>
                <a:cs typeface="Times New Roman" pitchFamily="18" charset="0"/>
              </a:rPr>
              <a:t>О реализации мер по предупреждению и противодействию коррупции в государственных учреждениях, подведомственных министерству социально-демографической и семейной политики Самарской области».</a:t>
            </a:r>
          </a:p>
          <a:p>
            <a:pPr marL="0" indent="0" algn="just">
              <a:lnSpc>
                <a:spcPts val="4320"/>
              </a:lnSpc>
              <a:spcBef>
                <a:spcPts val="0"/>
              </a:spcBef>
              <a:spcAft>
                <a:spcPts val="1200"/>
              </a:spcAft>
              <a:buNone/>
            </a:pPr>
            <a:endParaRPr lang="ru-RU" sz="4000" dirty="0" smtClean="0">
              <a:latin typeface="Times New Roman" pitchFamily="18" charset="0"/>
              <a:cs typeface="Times New Roman" pitchFamily="18" charset="0"/>
            </a:endParaRPr>
          </a:p>
          <a:p>
            <a:pPr marL="0" indent="0" algn="ctr">
              <a:buNone/>
            </a:pPr>
            <a:endParaRPr lang="ru-RU" sz="4000"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774382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srcRect/>
          <a:stretch>
            <a:fillRect/>
          </a:stretch>
        </p:blipFill>
        <p:spPr>
          <a:xfrm flipH="1">
            <a:off x="990600" y="207670"/>
            <a:ext cx="1371599" cy="1371599"/>
          </a:xfrm>
          <a:prstGeom prst="rect">
            <a:avLst/>
          </a:prstGeom>
        </p:spPr>
      </p:pic>
      <p:sp>
        <p:nvSpPr>
          <p:cNvPr id="3" name="Заголовок 2"/>
          <p:cNvSpPr>
            <a:spLocks noGrp="1"/>
          </p:cNvSpPr>
          <p:nvPr>
            <p:ph type="title"/>
          </p:nvPr>
        </p:nvSpPr>
        <p:spPr>
          <a:xfrm>
            <a:off x="2209800" y="274638"/>
            <a:ext cx="15773400" cy="1143000"/>
          </a:xfrm>
        </p:spPr>
        <p:txBody>
          <a:bodyPr>
            <a:normAutofit fontScale="90000"/>
          </a:bodyPr>
          <a:lstStyle/>
          <a:p>
            <a:r>
              <a:rPr lang="ru-RU" b="1" dirty="0" smtClean="0">
                <a:solidFill>
                  <a:schemeClr val="accent1">
                    <a:lumMod val="75000"/>
                  </a:schemeClr>
                </a:solidFill>
                <a:latin typeface="Times New Roman" pitchFamily="18" charset="0"/>
                <a:cs typeface="Times New Roman" pitchFamily="18" charset="0"/>
              </a:rPr>
              <a:t/>
            </a:r>
            <a:br>
              <a:rPr lang="ru-RU" b="1" dirty="0" smtClean="0">
                <a:solidFill>
                  <a:schemeClr val="accent1">
                    <a:lumMod val="75000"/>
                  </a:schemeClr>
                </a:solidFill>
                <a:latin typeface="Times New Roman" pitchFamily="18" charset="0"/>
                <a:cs typeface="Times New Roman" pitchFamily="18" charset="0"/>
              </a:rPr>
            </a:br>
            <a:r>
              <a:rPr lang="ru-RU" sz="4300" b="1" dirty="0" smtClean="0">
                <a:solidFill>
                  <a:schemeClr val="accent1">
                    <a:lumMod val="75000"/>
                  </a:schemeClr>
                </a:solidFill>
                <a:latin typeface="Times New Roman" pitchFamily="18" charset="0"/>
                <a:cs typeface="Times New Roman" pitchFamily="18" charset="0"/>
              </a:rPr>
              <a:t>В </a:t>
            </a:r>
            <a:r>
              <a:rPr lang="ru-RU" sz="4300" b="1" dirty="0">
                <a:solidFill>
                  <a:schemeClr val="accent1">
                    <a:lumMod val="75000"/>
                  </a:schemeClr>
                </a:solidFill>
                <a:latin typeface="Times New Roman" pitchFamily="18" charset="0"/>
                <a:cs typeface="Times New Roman" pitchFamily="18" charset="0"/>
              </a:rPr>
              <a:t>УЧРЕЖДЕНИЯХ ДОЛЖНЫ БЫТЬ РАЗРАБОТАНЫ И ПРИНЯТЫ: </a:t>
            </a:r>
            <a:br>
              <a:rPr lang="ru-RU" sz="4300" b="1" dirty="0">
                <a:solidFill>
                  <a:schemeClr val="accent1">
                    <a:lumMod val="75000"/>
                  </a:schemeClr>
                </a:solidFill>
                <a:latin typeface="Times New Roman" pitchFamily="18" charset="0"/>
                <a:cs typeface="Times New Roman" pitchFamily="18" charset="0"/>
              </a:rPr>
            </a:br>
            <a:endParaRPr lang="ru-RU" sz="4300" dirty="0">
              <a:solidFill>
                <a:schemeClr val="accent1">
                  <a:lumMod val="75000"/>
                </a:schemeClr>
              </a:solidFill>
              <a:latin typeface="Times New Roman" pitchFamily="18" charset="0"/>
              <a:cs typeface="Times New Roman" pitchFamily="18" charset="0"/>
            </a:endParaRPr>
          </a:p>
        </p:txBody>
      </p:sp>
      <p:sp>
        <p:nvSpPr>
          <p:cNvPr id="4" name="Объект 3"/>
          <p:cNvSpPr>
            <a:spLocks noGrp="1"/>
          </p:cNvSpPr>
          <p:nvPr>
            <p:ph idx="1"/>
          </p:nvPr>
        </p:nvSpPr>
        <p:spPr>
          <a:xfrm>
            <a:off x="457200" y="1714500"/>
            <a:ext cx="17068800" cy="7848600"/>
          </a:xfrm>
        </p:spPr>
        <p:txBody>
          <a:bodyPr>
            <a:normAutofit lnSpcReduction="10000"/>
          </a:bodyPr>
          <a:lstStyle/>
          <a:p>
            <a:pPr marL="1028700" indent="-685800" algn="just">
              <a:spcAft>
                <a:spcPts val="0"/>
              </a:spcAft>
              <a:buFont typeface="Wingdings" pitchFamily="2" charset="2"/>
              <a:buChar char="Ø"/>
            </a:pPr>
            <a:r>
              <a:rPr lang="ru-RU" sz="4500" b="1" dirty="0">
                <a:solidFill>
                  <a:srgbClr val="C00000"/>
                </a:solidFill>
                <a:latin typeface="Times New Roman" pitchFamily="18" charset="0"/>
                <a:cs typeface="Times New Roman" pitchFamily="18" charset="0"/>
              </a:rPr>
              <a:t>положение (порядок) об антикоррупционной политике</a:t>
            </a:r>
            <a:r>
              <a:rPr lang="ru-RU" sz="4500" b="1" dirty="0">
                <a:latin typeface="Times New Roman" pitchFamily="18" charset="0"/>
                <a:cs typeface="Times New Roman" pitchFamily="18" charset="0"/>
              </a:rPr>
              <a:t>, направленной на профилактику и пресечение коррупционных правонарушений в деятельности учреждений;</a:t>
            </a:r>
          </a:p>
          <a:p>
            <a:pPr marL="1028700" indent="-685800" algn="just">
              <a:lnSpc>
                <a:spcPct val="115000"/>
              </a:lnSpc>
              <a:buFont typeface="Wingdings" pitchFamily="2" charset="2"/>
              <a:buChar char="Ø"/>
            </a:pPr>
            <a:r>
              <a:rPr lang="ru-RU" sz="4500" b="1" dirty="0">
                <a:solidFill>
                  <a:srgbClr val="C00000"/>
                </a:solidFill>
                <a:latin typeface="Times New Roman" pitchFamily="18" charset="0"/>
                <a:cs typeface="Times New Roman" pitchFamily="18" charset="0"/>
              </a:rPr>
              <a:t>кодекс этики </a:t>
            </a:r>
            <a:r>
              <a:rPr lang="ru-RU" sz="4500" b="1" dirty="0">
                <a:latin typeface="Times New Roman" pitchFamily="18" charset="0"/>
                <a:cs typeface="Times New Roman" pitchFamily="18" charset="0"/>
              </a:rPr>
              <a:t>и служебного поведения работников учреждений;</a:t>
            </a:r>
          </a:p>
          <a:p>
            <a:pPr marL="1028700" indent="-685800" algn="just">
              <a:buFont typeface="Wingdings" pitchFamily="2" charset="2"/>
              <a:buChar char="Ø"/>
            </a:pPr>
            <a:r>
              <a:rPr lang="ru-RU" sz="4500" b="1" dirty="0">
                <a:solidFill>
                  <a:srgbClr val="C00000"/>
                </a:solidFill>
                <a:latin typeface="Times New Roman" pitchFamily="18" charset="0"/>
                <a:cs typeface="Times New Roman" pitchFamily="18" charset="0"/>
              </a:rPr>
              <a:t>положение о конфликте интересов </a:t>
            </a:r>
            <a:r>
              <a:rPr lang="ru-RU" sz="4500" b="1" dirty="0">
                <a:latin typeface="Times New Roman" pitchFamily="18" charset="0"/>
                <a:cs typeface="Times New Roman" pitchFamily="18" charset="0"/>
              </a:rPr>
              <a:t>в учреждениях (с приложением формы уведомления о возникновении личной заинтересованности при исполнении трудовых (должностных) обязанностей, которая приводит или может привести к конфликту интересов);</a:t>
            </a:r>
          </a:p>
          <a:p>
            <a:pPr indent="0" algn="ctr">
              <a:lnSpc>
                <a:spcPct val="115000"/>
              </a:lnSpc>
              <a:spcAft>
                <a:spcPts val="0"/>
              </a:spcAft>
              <a:buNone/>
            </a:pPr>
            <a:endParaRPr lang="ru-RU" sz="4500" b="1" dirty="0" smtClean="0">
              <a:latin typeface="Times New Roman" pitchFamily="18" charset="0"/>
              <a:cs typeface="Times New Roman" pitchFamily="18" charset="0"/>
            </a:endParaRPr>
          </a:p>
        </p:txBody>
      </p:sp>
      <p:grpSp>
        <p:nvGrpSpPr>
          <p:cNvPr id="6" name="Group 28"/>
          <p:cNvGrpSpPr>
            <a:grpSpLocks/>
          </p:cNvGrpSpPr>
          <p:nvPr/>
        </p:nvGrpSpPr>
        <p:grpSpPr bwMode="auto">
          <a:xfrm>
            <a:off x="3918385" y="5833343"/>
            <a:ext cx="15816698" cy="5846478"/>
            <a:chOff x="1098" y="1842"/>
            <a:chExt cx="5425" cy="2332"/>
          </a:xfrm>
          <a:solidFill>
            <a:schemeClr val="accent5">
              <a:lumMod val="20000"/>
              <a:lumOff val="80000"/>
            </a:schemeClr>
          </a:solidFill>
        </p:grpSpPr>
        <p:sp>
          <p:nvSpPr>
            <p:cNvPr id="15" name="Line 17"/>
            <p:cNvSpPr>
              <a:spLocks noChangeShapeType="1"/>
            </p:cNvSpPr>
            <p:nvPr/>
          </p:nvSpPr>
          <p:spPr bwMode="auto">
            <a:xfrm flipV="1">
              <a:off x="1098" y="3856"/>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18"/>
            <p:cNvSpPr>
              <a:spLocks noChangeShapeType="1"/>
            </p:cNvSpPr>
            <p:nvPr/>
          </p:nvSpPr>
          <p:spPr bwMode="auto">
            <a:xfrm flipV="1">
              <a:off x="1483" y="3542"/>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19"/>
            <p:cNvSpPr>
              <a:spLocks noChangeShapeType="1"/>
            </p:cNvSpPr>
            <p:nvPr/>
          </p:nvSpPr>
          <p:spPr bwMode="auto">
            <a:xfrm flipH="1" flipV="1">
              <a:off x="6523" y="3300"/>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0"/>
            <p:cNvSpPr>
              <a:spLocks noChangeShapeType="1"/>
            </p:cNvSpPr>
            <p:nvPr/>
          </p:nvSpPr>
          <p:spPr bwMode="auto">
            <a:xfrm flipH="1" flipV="1">
              <a:off x="3491" y="2882"/>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21"/>
            <p:cNvSpPr>
              <a:spLocks noChangeShapeType="1"/>
            </p:cNvSpPr>
            <p:nvPr/>
          </p:nvSpPr>
          <p:spPr bwMode="auto">
            <a:xfrm flipH="1" flipV="1">
              <a:off x="2498" y="3026"/>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27"/>
            <p:cNvSpPr>
              <a:spLocks noChangeShapeType="1"/>
            </p:cNvSpPr>
            <p:nvPr/>
          </p:nvSpPr>
          <p:spPr bwMode="auto">
            <a:xfrm flipH="1" flipV="1">
              <a:off x="4332" y="1842"/>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Tree>
    <p:extLst>
      <p:ext uri="{BB962C8B-B14F-4D97-AF65-F5344CB8AC3E}">
        <p14:creationId xmlns:p14="http://schemas.microsoft.com/office/powerpoint/2010/main" val="1638602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srcRect/>
          <a:stretch>
            <a:fillRect/>
          </a:stretch>
        </p:blipFill>
        <p:spPr>
          <a:xfrm flipH="1">
            <a:off x="1122554" y="104998"/>
            <a:ext cx="1371599" cy="1371599"/>
          </a:xfrm>
          <a:prstGeom prst="rect">
            <a:avLst/>
          </a:prstGeom>
        </p:spPr>
      </p:pic>
      <p:sp>
        <p:nvSpPr>
          <p:cNvPr id="3" name="Заголовок 2"/>
          <p:cNvSpPr>
            <a:spLocks noGrp="1"/>
          </p:cNvSpPr>
          <p:nvPr>
            <p:ph type="title"/>
          </p:nvPr>
        </p:nvSpPr>
        <p:spPr>
          <a:xfrm>
            <a:off x="2209800" y="274638"/>
            <a:ext cx="15773400" cy="1143000"/>
          </a:xfrm>
        </p:spPr>
        <p:txBody>
          <a:bodyPr>
            <a:normAutofit fontScale="90000"/>
          </a:bodyPr>
          <a:lstStyle/>
          <a:p>
            <a:r>
              <a:rPr lang="ru-RU" sz="4600" b="1" dirty="0" smtClean="0">
                <a:solidFill>
                  <a:schemeClr val="accent1">
                    <a:lumMod val="75000"/>
                  </a:schemeClr>
                </a:solidFill>
                <a:latin typeface="Times New Roman" pitchFamily="18" charset="0"/>
                <a:cs typeface="Times New Roman" pitchFamily="18" charset="0"/>
              </a:rPr>
              <a:t/>
            </a:r>
            <a:br>
              <a:rPr lang="ru-RU" sz="4600" b="1" dirty="0" smtClean="0">
                <a:solidFill>
                  <a:schemeClr val="accent1">
                    <a:lumMod val="75000"/>
                  </a:schemeClr>
                </a:solidFill>
                <a:latin typeface="Times New Roman" pitchFamily="18" charset="0"/>
                <a:cs typeface="Times New Roman" pitchFamily="18" charset="0"/>
              </a:rPr>
            </a:br>
            <a:r>
              <a:rPr lang="ru-RU" sz="4300" b="1" dirty="0" smtClean="0">
                <a:solidFill>
                  <a:schemeClr val="accent1">
                    <a:lumMod val="75000"/>
                  </a:schemeClr>
                </a:solidFill>
                <a:latin typeface="Times New Roman" pitchFamily="18" charset="0"/>
                <a:cs typeface="Times New Roman" pitchFamily="18" charset="0"/>
              </a:rPr>
              <a:t>В </a:t>
            </a:r>
            <a:r>
              <a:rPr lang="ru-RU" sz="4300" b="1" dirty="0">
                <a:solidFill>
                  <a:schemeClr val="accent1">
                    <a:lumMod val="75000"/>
                  </a:schemeClr>
                </a:solidFill>
                <a:latin typeface="Times New Roman" pitchFamily="18" charset="0"/>
                <a:cs typeface="Times New Roman" pitchFamily="18" charset="0"/>
              </a:rPr>
              <a:t>УЧРЕЖДЕНИЯХ ДОЛЖНЫ БЫТЬ РАЗРАБОТАНЫ И ПРИНЯТЫ: </a:t>
            </a:r>
            <a:br>
              <a:rPr lang="ru-RU" sz="4300" b="1" dirty="0">
                <a:solidFill>
                  <a:schemeClr val="accent1">
                    <a:lumMod val="75000"/>
                  </a:schemeClr>
                </a:solidFill>
                <a:latin typeface="Times New Roman" pitchFamily="18" charset="0"/>
                <a:cs typeface="Times New Roman" pitchFamily="18" charset="0"/>
              </a:rPr>
            </a:br>
            <a:endParaRPr lang="ru-RU" sz="4300" dirty="0">
              <a:solidFill>
                <a:schemeClr val="accent1">
                  <a:lumMod val="75000"/>
                </a:schemeClr>
              </a:solidFill>
              <a:latin typeface="Times New Roman" pitchFamily="18" charset="0"/>
              <a:cs typeface="Times New Roman" pitchFamily="18" charset="0"/>
            </a:endParaRPr>
          </a:p>
        </p:txBody>
      </p:sp>
      <p:sp>
        <p:nvSpPr>
          <p:cNvPr id="4" name="Объект 3"/>
          <p:cNvSpPr>
            <a:spLocks noGrp="1"/>
          </p:cNvSpPr>
          <p:nvPr>
            <p:ph idx="1"/>
          </p:nvPr>
        </p:nvSpPr>
        <p:spPr>
          <a:xfrm>
            <a:off x="457200" y="1714500"/>
            <a:ext cx="17068800" cy="7848600"/>
          </a:xfrm>
        </p:spPr>
        <p:txBody>
          <a:bodyPr>
            <a:normAutofit fontScale="77500" lnSpcReduction="20000"/>
          </a:bodyPr>
          <a:lstStyle/>
          <a:p>
            <a:pPr marL="1028700" indent="-685800" algn="just">
              <a:lnSpc>
                <a:spcPct val="115000"/>
              </a:lnSpc>
              <a:spcAft>
                <a:spcPts val="0"/>
              </a:spcAft>
              <a:buFont typeface="Wingdings" pitchFamily="2" charset="2"/>
              <a:buChar char="Ø"/>
            </a:pPr>
            <a:r>
              <a:rPr lang="ru-RU" sz="5300" b="1" dirty="0">
                <a:solidFill>
                  <a:srgbClr val="C00000"/>
                </a:solidFill>
                <a:latin typeface="Times New Roman" pitchFamily="18" charset="0"/>
                <a:ea typeface="Calibri"/>
                <a:cs typeface="Times New Roman" pitchFamily="18" charset="0"/>
              </a:rPr>
              <a:t>порядок информирования </a:t>
            </a:r>
            <a:r>
              <a:rPr lang="ru-RU" sz="5300" b="1" dirty="0">
                <a:latin typeface="Times New Roman" pitchFamily="18" charset="0"/>
                <a:ea typeface="Calibri"/>
                <a:cs typeface="Times New Roman" pitchFamily="18" charset="0"/>
              </a:rPr>
              <a:t>представителя работодателя работниками </a:t>
            </a:r>
            <a:r>
              <a:rPr lang="ru-RU" sz="5300" b="1" dirty="0">
                <a:solidFill>
                  <a:srgbClr val="C00000"/>
                </a:solidFill>
                <a:latin typeface="Times New Roman" pitchFamily="18" charset="0"/>
                <a:ea typeface="Calibri"/>
                <a:cs typeface="Times New Roman" pitchFamily="18" charset="0"/>
              </a:rPr>
              <a:t>о случаях склонения </a:t>
            </a:r>
            <a:r>
              <a:rPr lang="ru-RU" sz="5300" b="1" dirty="0">
                <a:latin typeface="Times New Roman" pitchFamily="18" charset="0"/>
                <a:ea typeface="Calibri"/>
                <a:cs typeface="Times New Roman" pitchFamily="18" charset="0"/>
              </a:rPr>
              <a:t>их к совершению коррупционных правонарушений и порядок его рассмотрения;</a:t>
            </a:r>
          </a:p>
          <a:p>
            <a:pPr marL="1028700" indent="-685800" algn="just">
              <a:lnSpc>
                <a:spcPct val="115000"/>
              </a:lnSpc>
              <a:spcAft>
                <a:spcPts val="0"/>
              </a:spcAft>
              <a:buFont typeface="Wingdings" pitchFamily="2" charset="2"/>
              <a:buChar char="Ø"/>
            </a:pPr>
            <a:r>
              <a:rPr lang="ru-RU" sz="5300" b="1" dirty="0">
                <a:solidFill>
                  <a:srgbClr val="C00000"/>
                </a:solidFill>
                <a:latin typeface="Times New Roman" pitchFamily="18" charset="0"/>
                <a:ea typeface="Calibri"/>
                <a:cs typeface="Times New Roman" pitchFamily="18" charset="0"/>
              </a:rPr>
              <a:t>порядок информирования </a:t>
            </a:r>
            <a:r>
              <a:rPr lang="ru-RU" sz="5300" b="1" dirty="0">
                <a:latin typeface="Times New Roman" pitchFamily="18" charset="0"/>
                <a:ea typeface="Calibri"/>
                <a:cs typeface="Times New Roman" pitchFamily="18" charset="0"/>
              </a:rPr>
              <a:t>представителя работодателя </a:t>
            </a:r>
            <a:r>
              <a:rPr lang="ru-RU" sz="5300" b="1" dirty="0">
                <a:solidFill>
                  <a:srgbClr val="FF0000"/>
                </a:solidFill>
                <a:latin typeface="Times New Roman" pitchFamily="18" charset="0"/>
                <a:ea typeface="Calibri"/>
                <a:cs typeface="Times New Roman" pitchFamily="18" charset="0"/>
              </a:rPr>
              <a:t>о ставшей известной </a:t>
            </a:r>
            <a:r>
              <a:rPr lang="ru-RU" sz="5300" b="1" dirty="0">
                <a:latin typeface="Times New Roman" pitchFamily="18" charset="0"/>
                <a:ea typeface="Calibri"/>
                <a:cs typeface="Times New Roman" pitchFamily="18" charset="0"/>
              </a:rPr>
              <a:t>работнику учреждения </a:t>
            </a:r>
            <a:r>
              <a:rPr lang="ru-RU" sz="5300" b="1" dirty="0">
                <a:solidFill>
                  <a:srgbClr val="C00000"/>
                </a:solidFill>
                <a:latin typeface="Times New Roman" pitchFamily="18" charset="0"/>
                <a:ea typeface="Calibri"/>
                <a:cs typeface="Times New Roman" pitchFamily="18" charset="0"/>
              </a:rPr>
              <a:t>информации о случаях совершения </a:t>
            </a:r>
            <a:r>
              <a:rPr lang="ru-RU" sz="5300" b="1" dirty="0">
                <a:latin typeface="Times New Roman" pitchFamily="18" charset="0"/>
                <a:ea typeface="Calibri"/>
                <a:cs typeface="Times New Roman" pitchFamily="18" charset="0"/>
              </a:rPr>
              <a:t>коррупционных правонарушений другими работниками, контрагентами учреждения или иными лицами и порядка рассмотрения таких сообщений;</a:t>
            </a:r>
          </a:p>
          <a:p>
            <a:pPr marL="1028700" indent="-685800" algn="just">
              <a:lnSpc>
                <a:spcPct val="115000"/>
              </a:lnSpc>
              <a:spcAft>
                <a:spcPts val="0"/>
              </a:spcAft>
              <a:buFont typeface="Wingdings" pitchFamily="2" charset="2"/>
              <a:buChar char="Ø"/>
            </a:pPr>
            <a:r>
              <a:rPr lang="ru-RU" sz="5300" b="1" dirty="0">
                <a:solidFill>
                  <a:srgbClr val="C00000"/>
                </a:solidFill>
                <a:latin typeface="Times New Roman" pitchFamily="18" charset="0"/>
                <a:ea typeface="Calibri"/>
                <a:cs typeface="Times New Roman" pitchFamily="18" charset="0"/>
              </a:rPr>
              <a:t>порядок защиты работников</a:t>
            </a:r>
            <a:r>
              <a:rPr lang="ru-RU" sz="5300" b="1" dirty="0">
                <a:latin typeface="Times New Roman" pitchFamily="18" charset="0"/>
                <a:ea typeface="Calibri"/>
                <a:cs typeface="Times New Roman" pitchFamily="18" charset="0"/>
              </a:rPr>
              <a:t>, сообщивших представителю работодателя о коррупционных правонарушениях в деятельности учреждения, от формальных и неформальных санкций;</a:t>
            </a:r>
          </a:p>
          <a:p>
            <a:pPr indent="0" algn="just">
              <a:lnSpc>
                <a:spcPct val="115000"/>
              </a:lnSpc>
              <a:spcAft>
                <a:spcPts val="0"/>
              </a:spcAft>
              <a:buNone/>
            </a:pPr>
            <a:endParaRPr lang="ru-RU" sz="5300" b="1" dirty="0">
              <a:latin typeface="Times New Roman" pitchFamily="18" charset="0"/>
              <a:ea typeface="Calibri"/>
              <a:cs typeface="Times New Roman" pitchFamily="18" charset="0"/>
            </a:endParaRPr>
          </a:p>
        </p:txBody>
      </p:sp>
      <p:grpSp>
        <p:nvGrpSpPr>
          <p:cNvPr id="6" name="Group 28"/>
          <p:cNvGrpSpPr>
            <a:grpSpLocks/>
          </p:cNvGrpSpPr>
          <p:nvPr/>
        </p:nvGrpSpPr>
        <p:grpSpPr bwMode="auto">
          <a:xfrm>
            <a:off x="1370220" y="8606157"/>
            <a:ext cx="14175261" cy="1679734"/>
            <a:chOff x="224" y="2948"/>
            <a:chExt cx="4862" cy="670"/>
          </a:xfrm>
          <a:solidFill>
            <a:schemeClr val="accent5">
              <a:lumMod val="20000"/>
              <a:lumOff val="80000"/>
            </a:schemeClr>
          </a:solidFill>
        </p:grpSpPr>
        <p:sp>
          <p:nvSpPr>
            <p:cNvPr id="15" name="Line 17"/>
            <p:cNvSpPr>
              <a:spLocks noChangeShapeType="1"/>
            </p:cNvSpPr>
            <p:nvPr/>
          </p:nvSpPr>
          <p:spPr bwMode="auto">
            <a:xfrm flipV="1">
              <a:off x="224" y="3300"/>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18"/>
            <p:cNvSpPr>
              <a:spLocks noChangeShapeType="1"/>
            </p:cNvSpPr>
            <p:nvPr/>
          </p:nvSpPr>
          <p:spPr bwMode="auto">
            <a:xfrm flipV="1">
              <a:off x="1270" y="3239"/>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19"/>
            <p:cNvSpPr>
              <a:spLocks noChangeShapeType="1"/>
            </p:cNvSpPr>
            <p:nvPr/>
          </p:nvSpPr>
          <p:spPr bwMode="auto">
            <a:xfrm flipH="1" flipV="1">
              <a:off x="4537" y="2982"/>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0"/>
            <p:cNvSpPr>
              <a:spLocks noChangeShapeType="1"/>
            </p:cNvSpPr>
            <p:nvPr/>
          </p:nvSpPr>
          <p:spPr bwMode="auto">
            <a:xfrm flipH="1" flipV="1">
              <a:off x="3662" y="322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21"/>
            <p:cNvSpPr>
              <a:spLocks noChangeShapeType="1"/>
            </p:cNvSpPr>
            <p:nvPr/>
          </p:nvSpPr>
          <p:spPr bwMode="auto">
            <a:xfrm flipH="1" flipV="1">
              <a:off x="2629" y="3141"/>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27"/>
            <p:cNvSpPr>
              <a:spLocks noChangeShapeType="1"/>
            </p:cNvSpPr>
            <p:nvPr/>
          </p:nvSpPr>
          <p:spPr bwMode="auto">
            <a:xfrm flipH="1" flipV="1">
              <a:off x="4406" y="294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Tree>
    <p:extLst>
      <p:ext uri="{BB962C8B-B14F-4D97-AF65-F5344CB8AC3E}">
        <p14:creationId xmlns:p14="http://schemas.microsoft.com/office/powerpoint/2010/main" val="3897728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srcRect/>
          <a:stretch>
            <a:fillRect/>
          </a:stretch>
        </p:blipFill>
        <p:spPr>
          <a:xfrm flipH="1">
            <a:off x="1122554" y="183424"/>
            <a:ext cx="1371599" cy="1371599"/>
          </a:xfrm>
          <a:prstGeom prst="rect">
            <a:avLst/>
          </a:prstGeom>
        </p:spPr>
      </p:pic>
      <p:sp>
        <p:nvSpPr>
          <p:cNvPr id="3" name="Заголовок 2"/>
          <p:cNvSpPr>
            <a:spLocks noGrp="1"/>
          </p:cNvSpPr>
          <p:nvPr>
            <p:ph type="title"/>
          </p:nvPr>
        </p:nvSpPr>
        <p:spPr>
          <a:xfrm>
            <a:off x="2209800" y="274638"/>
            <a:ext cx="15773400" cy="1143000"/>
          </a:xfrm>
        </p:spPr>
        <p:txBody>
          <a:bodyPr>
            <a:normAutofit fontScale="90000"/>
          </a:bodyPr>
          <a:lstStyle/>
          <a:p>
            <a:r>
              <a:rPr lang="ru-RU" b="1" dirty="0" smtClean="0">
                <a:solidFill>
                  <a:schemeClr val="accent1">
                    <a:lumMod val="75000"/>
                  </a:schemeClr>
                </a:solidFill>
                <a:latin typeface="Times New Roman" pitchFamily="18" charset="0"/>
                <a:cs typeface="Times New Roman" pitchFamily="18" charset="0"/>
              </a:rPr>
              <a:t/>
            </a:r>
            <a:br>
              <a:rPr lang="ru-RU" b="1" dirty="0" smtClean="0">
                <a:solidFill>
                  <a:schemeClr val="accent1">
                    <a:lumMod val="75000"/>
                  </a:schemeClr>
                </a:solidFill>
                <a:latin typeface="Times New Roman" pitchFamily="18" charset="0"/>
                <a:cs typeface="Times New Roman" pitchFamily="18" charset="0"/>
              </a:rPr>
            </a:br>
            <a:r>
              <a:rPr lang="ru-RU" sz="4300" b="1" dirty="0" smtClean="0">
                <a:solidFill>
                  <a:schemeClr val="accent1">
                    <a:lumMod val="75000"/>
                  </a:schemeClr>
                </a:solidFill>
                <a:latin typeface="Times New Roman" pitchFamily="18" charset="0"/>
                <a:cs typeface="Times New Roman" pitchFamily="18" charset="0"/>
              </a:rPr>
              <a:t>В </a:t>
            </a:r>
            <a:r>
              <a:rPr lang="ru-RU" sz="4300" b="1" dirty="0">
                <a:solidFill>
                  <a:schemeClr val="accent1">
                    <a:lumMod val="75000"/>
                  </a:schemeClr>
                </a:solidFill>
                <a:latin typeface="Times New Roman" pitchFamily="18" charset="0"/>
                <a:cs typeface="Times New Roman" pitchFamily="18" charset="0"/>
              </a:rPr>
              <a:t>УЧРЕЖДЕНИЯХ ДОЛЖНЫ БЫТЬ РАЗРАБОТАНЫ И ПРИНЯТЫ: </a:t>
            </a:r>
            <a:br>
              <a:rPr lang="ru-RU" sz="4300" b="1" dirty="0">
                <a:solidFill>
                  <a:schemeClr val="accent1">
                    <a:lumMod val="75000"/>
                  </a:schemeClr>
                </a:solidFill>
                <a:latin typeface="Times New Roman" pitchFamily="18" charset="0"/>
                <a:cs typeface="Times New Roman" pitchFamily="18" charset="0"/>
              </a:rPr>
            </a:br>
            <a:endParaRPr lang="ru-RU" sz="4300" dirty="0">
              <a:solidFill>
                <a:schemeClr val="accent1">
                  <a:lumMod val="75000"/>
                </a:schemeClr>
              </a:solidFill>
              <a:latin typeface="Times New Roman" pitchFamily="18" charset="0"/>
              <a:cs typeface="Times New Roman" pitchFamily="18" charset="0"/>
            </a:endParaRPr>
          </a:p>
        </p:txBody>
      </p:sp>
      <p:sp>
        <p:nvSpPr>
          <p:cNvPr id="4" name="Объект 3"/>
          <p:cNvSpPr>
            <a:spLocks noGrp="1"/>
          </p:cNvSpPr>
          <p:nvPr>
            <p:ph idx="1"/>
          </p:nvPr>
        </p:nvSpPr>
        <p:spPr>
          <a:xfrm>
            <a:off x="457200" y="1714500"/>
            <a:ext cx="17068800" cy="7848600"/>
          </a:xfrm>
        </p:spPr>
        <p:txBody>
          <a:bodyPr>
            <a:normAutofit fontScale="55000" lnSpcReduction="20000"/>
          </a:bodyPr>
          <a:lstStyle/>
          <a:p>
            <a:pPr marL="1485900" indent="-1143000" algn="just">
              <a:lnSpc>
                <a:spcPct val="115000"/>
              </a:lnSpc>
              <a:spcAft>
                <a:spcPts val="0"/>
              </a:spcAft>
              <a:buFont typeface="Wingdings" pitchFamily="2" charset="2"/>
              <a:buChar char="Ø"/>
            </a:pPr>
            <a:r>
              <a:rPr lang="ru-RU" sz="10000" b="1" dirty="0">
                <a:solidFill>
                  <a:srgbClr val="C00000"/>
                </a:solidFill>
                <a:latin typeface="Times New Roman" pitchFamily="18" charset="0"/>
                <a:ea typeface="Calibri"/>
                <a:cs typeface="Times New Roman" pitchFamily="18" charset="0"/>
              </a:rPr>
              <a:t>правила, регламентирующие вопросы </a:t>
            </a:r>
            <a:r>
              <a:rPr lang="ru-RU" sz="10000" b="1" dirty="0">
                <a:latin typeface="Times New Roman" pitchFamily="18" charset="0"/>
                <a:ea typeface="Calibri"/>
                <a:cs typeface="Times New Roman" pitchFamily="18" charset="0"/>
              </a:rPr>
              <a:t>обмена деловыми  подарками и (или)  знаками делового гостеприимства;</a:t>
            </a:r>
          </a:p>
          <a:p>
            <a:pPr marL="1485900" indent="-1143000" algn="just">
              <a:lnSpc>
                <a:spcPct val="115000"/>
              </a:lnSpc>
              <a:spcAft>
                <a:spcPts val="0"/>
              </a:spcAft>
              <a:buFont typeface="Wingdings" pitchFamily="2" charset="2"/>
              <a:buChar char="Ø"/>
            </a:pPr>
            <a:r>
              <a:rPr lang="ru-RU" sz="10000" b="1" dirty="0">
                <a:solidFill>
                  <a:srgbClr val="C00000"/>
                </a:solidFill>
                <a:latin typeface="Times New Roman" pitchFamily="18" charset="0"/>
                <a:ea typeface="Calibri"/>
                <a:cs typeface="Times New Roman" pitchFamily="18" charset="0"/>
              </a:rPr>
              <a:t>перечень </a:t>
            </a:r>
            <a:r>
              <a:rPr lang="ru-RU" sz="10000" b="1" dirty="0" err="1">
                <a:solidFill>
                  <a:srgbClr val="C00000"/>
                </a:solidFill>
                <a:latin typeface="Times New Roman" pitchFamily="18" charset="0"/>
                <a:ea typeface="Calibri"/>
                <a:cs typeface="Times New Roman" pitchFamily="18" charset="0"/>
              </a:rPr>
              <a:t>коррупционно</a:t>
            </a:r>
            <a:r>
              <a:rPr lang="ru-RU" sz="10000" b="1" dirty="0">
                <a:solidFill>
                  <a:srgbClr val="C00000"/>
                </a:solidFill>
                <a:latin typeface="Times New Roman" pitchFamily="18" charset="0"/>
                <a:ea typeface="Calibri"/>
                <a:cs typeface="Times New Roman" pitchFamily="18" charset="0"/>
              </a:rPr>
              <a:t>-опасных функций и должностей</a:t>
            </a:r>
            <a:r>
              <a:rPr lang="ru-RU" sz="10000" b="1" dirty="0">
                <a:latin typeface="Times New Roman" pitchFamily="18" charset="0"/>
                <a:ea typeface="Calibri"/>
                <a:cs typeface="Times New Roman" pitchFamily="18" charset="0"/>
              </a:rPr>
              <a:t>, подверженных коррупционным рискам, с комплексом мер по их устранению или минимизации на основе оценки коррупционных рисков, которые подлежат ежегодному пересмотру.</a:t>
            </a:r>
          </a:p>
          <a:p>
            <a:pPr indent="0" algn="just">
              <a:lnSpc>
                <a:spcPct val="115000"/>
              </a:lnSpc>
              <a:spcAft>
                <a:spcPts val="0"/>
              </a:spcAft>
              <a:buNone/>
            </a:pPr>
            <a:endParaRPr lang="ru-RU" sz="10000" b="1" dirty="0">
              <a:latin typeface="Times New Roman" pitchFamily="18" charset="0"/>
              <a:ea typeface="Calibri"/>
              <a:cs typeface="Times New Roman" pitchFamily="18" charset="0"/>
            </a:endParaRPr>
          </a:p>
        </p:txBody>
      </p:sp>
      <p:grpSp>
        <p:nvGrpSpPr>
          <p:cNvPr id="6" name="Group 28"/>
          <p:cNvGrpSpPr>
            <a:grpSpLocks/>
          </p:cNvGrpSpPr>
          <p:nvPr/>
        </p:nvGrpSpPr>
        <p:grpSpPr bwMode="auto">
          <a:xfrm>
            <a:off x="1370220" y="8691398"/>
            <a:ext cx="14175261" cy="1594494"/>
            <a:chOff x="224" y="2982"/>
            <a:chExt cx="4862" cy="636"/>
          </a:xfrm>
          <a:solidFill>
            <a:schemeClr val="accent5">
              <a:lumMod val="20000"/>
              <a:lumOff val="80000"/>
            </a:schemeClr>
          </a:solidFill>
        </p:grpSpPr>
        <p:sp>
          <p:nvSpPr>
            <p:cNvPr id="15" name="Line 17"/>
            <p:cNvSpPr>
              <a:spLocks noChangeShapeType="1"/>
            </p:cNvSpPr>
            <p:nvPr/>
          </p:nvSpPr>
          <p:spPr bwMode="auto">
            <a:xfrm flipV="1">
              <a:off x="224" y="3300"/>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18"/>
            <p:cNvSpPr>
              <a:spLocks noChangeShapeType="1"/>
            </p:cNvSpPr>
            <p:nvPr/>
          </p:nvSpPr>
          <p:spPr bwMode="auto">
            <a:xfrm flipV="1">
              <a:off x="1270" y="3239"/>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19"/>
            <p:cNvSpPr>
              <a:spLocks noChangeShapeType="1"/>
            </p:cNvSpPr>
            <p:nvPr/>
          </p:nvSpPr>
          <p:spPr bwMode="auto">
            <a:xfrm flipH="1" flipV="1">
              <a:off x="4537" y="2982"/>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0"/>
            <p:cNvSpPr>
              <a:spLocks noChangeShapeType="1"/>
            </p:cNvSpPr>
            <p:nvPr/>
          </p:nvSpPr>
          <p:spPr bwMode="auto">
            <a:xfrm flipH="1" flipV="1">
              <a:off x="3662" y="322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21"/>
            <p:cNvSpPr>
              <a:spLocks noChangeShapeType="1"/>
            </p:cNvSpPr>
            <p:nvPr/>
          </p:nvSpPr>
          <p:spPr bwMode="auto">
            <a:xfrm flipH="1" flipV="1">
              <a:off x="2629" y="3141"/>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27"/>
            <p:cNvSpPr>
              <a:spLocks noChangeShapeType="1"/>
            </p:cNvSpPr>
            <p:nvPr/>
          </p:nvSpPr>
          <p:spPr bwMode="auto">
            <a:xfrm flipH="1" flipV="1">
              <a:off x="4406" y="3279"/>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Tree>
    <p:extLst>
      <p:ext uri="{BB962C8B-B14F-4D97-AF65-F5344CB8AC3E}">
        <p14:creationId xmlns:p14="http://schemas.microsoft.com/office/powerpoint/2010/main" val="3793572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srcRect/>
          <a:stretch>
            <a:fillRect/>
          </a:stretch>
        </p:blipFill>
        <p:spPr>
          <a:xfrm flipH="1">
            <a:off x="1122554" y="183424"/>
            <a:ext cx="1371599" cy="1371599"/>
          </a:xfrm>
          <a:prstGeom prst="rect">
            <a:avLst/>
          </a:prstGeom>
        </p:spPr>
      </p:pic>
      <p:sp>
        <p:nvSpPr>
          <p:cNvPr id="3" name="Заголовок 2"/>
          <p:cNvSpPr>
            <a:spLocks noGrp="1"/>
          </p:cNvSpPr>
          <p:nvPr>
            <p:ph type="title"/>
          </p:nvPr>
        </p:nvSpPr>
        <p:spPr>
          <a:xfrm>
            <a:off x="2209800" y="274638"/>
            <a:ext cx="15773400" cy="1143000"/>
          </a:xfrm>
        </p:spPr>
        <p:txBody>
          <a:bodyPr>
            <a:normAutofit fontScale="90000"/>
          </a:bodyPr>
          <a:lstStyle/>
          <a:p>
            <a:r>
              <a:rPr lang="ru-RU" b="1" dirty="0">
                <a:solidFill>
                  <a:schemeClr val="accent1">
                    <a:lumMod val="75000"/>
                  </a:schemeClr>
                </a:solidFill>
                <a:latin typeface="Times New Roman" pitchFamily="18" charset="0"/>
                <a:cs typeface="Times New Roman" pitchFamily="18" charset="0"/>
              </a:rPr>
              <a:t/>
            </a:r>
            <a:br>
              <a:rPr lang="ru-RU" b="1" dirty="0">
                <a:solidFill>
                  <a:schemeClr val="accent1">
                    <a:lumMod val="75000"/>
                  </a:schemeClr>
                </a:solidFill>
                <a:latin typeface="Times New Roman" pitchFamily="18" charset="0"/>
                <a:cs typeface="Times New Roman" pitchFamily="18" charset="0"/>
              </a:rPr>
            </a:br>
            <a:r>
              <a:rPr lang="ru-RU" b="1" dirty="0">
                <a:solidFill>
                  <a:schemeClr val="accent1">
                    <a:lumMod val="75000"/>
                  </a:schemeClr>
                </a:solidFill>
                <a:latin typeface="Times New Roman" pitchFamily="18" charset="0"/>
                <a:cs typeface="Times New Roman" pitchFamily="18" charset="0"/>
              </a:rPr>
              <a:t>В ПЕРЕЧНИ </a:t>
            </a:r>
            <a:r>
              <a:rPr lang="ru-RU" b="1" dirty="0" smtClean="0">
                <a:solidFill>
                  <a:schemeClr val="accent1">
                    <a:lumMod val="75000"/>
                  </a:schemeClr>
                </a:solidFill>
                <a:latin typeface="Times New Roman" pitchFamily="18" charset="0"/>
                <a:cs typeface="Times New Roman" pitchFamily="18" charset="0"/>
              </a:rPr>
              <a:t>ФУНКЦИЙ И ДОЛЖНОСТЕЙ НЕ </a:t>
            </a:r>
            <a:r>
              <a:rPr lang="ru-RU" b="1" dirty="0">
                <a:solidFill>
                  <a:schemeClr val="accent1">
                    <a:lumMod val="75000"/>
                  </a:schemeClr>
                </a:solidFill>
                <a:latin typeface="Times New Roman" pitchFamily="18" charset="0"/>
                <a:cs typeface="Times New Roman" pitchFamily="18" charset="0"/>
              </a:rPr>
              <a:t>БЫЛИ ВКЛЮЧЕНЫ:</a:t>
            </a:r>
            <a:br>
              <a:rPr lang="ru-RU" b="1" dirty="0">
                <a:solidFill>
                  <a:schemeClr val="accent1">
                    <a:lumMod val="75000"/>
                  </a:schemeClr>
                </a:solidFill>
                <a:latin typeface="Times New Roman" pitchFamily="18" charset="0"/>
                <a:cs typeface="Times New Roman" pitchFamily="18" charset="0"/>
              </a:rPr>
            </a:br>
            <a:endParaRPr lang="ru-RU" sz="4300" dirty="0">
              <a:solidFill>
                <a:schemeClr val="accent1">
                  <a:lumMod val="75000"/>
                </a:schemeClr>
              </a:solidFill>
              <a:latin typeface="Times New Roman" pitchFamily="18" charset="0"/>
              <a:cs typeface="Times New Roman"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533775942"/>
              </p:ext>
            </p:extLst>
          </p:nvPr>
        </p:nvGraphicFramePr>
        <p:xfrm>
          <a:off x="1600200" y="1555024"/>
          <a:ext cx="15621000" cy="7961931"/>
        </p:xfrm>
        <a:graphic>
          <a:graphicData uri="http://schemas.openxmlformats.org/drawingml/2006/table">
            <a:tbl>
              <a:tblPr firstRow="1" firstCol="1" bandRow="1"/>
              <a:tblGrid>
                <a:gridCol w="7810500"/>
                <a:gridCol w="7810500"/>
              </a:tblGrid>
              <a:tr h="532524">
                <a:tc>
                  <a:txBody>
                    <a:bodyPr/>
                    <a:lstStyle/>
                    <a:p>
                      <a:pPr algn="ctr">
                        <a:lnSpc>
                          <a:spcPct val="115000"/>
                        </a:lnSpc>
                        <a:spcAft>
                          <a:spcPts val="0"/>
                        </a:spcAft>
                      </a:pPr>
                      <a:r>
                        <a:rPr lang="ru-RU" sz="3200" b="1" dirty="0">
                          <a:solidFill>
                            <a:srgbClr val="C00000"/>
                          </a:solidFill>
                          <a:effectLst/>
                          <a:latin typeface="Times New Roman"/>
                          <a:ea typeface="Times New Roman"/>
                          <a:cs typeface="Times New Roman"/>
                        </a:rPr>
                        <a:t>ФУНКЦИИ</a:t>
                      </a:r>
                      <a:endParaRPr lang="ru-RU" sz="3200" dirty="0">
                        <a:solidFill>
                          <a:srgbClr val="C00000"/>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3200" b="1" dirty="0">
                          <a:solidFill>
                            <a:srgbClr val="C00000"/>
                          </a:solidFill>
                          <a:effectLst/>
                          <a:latin typeface="Times New Roman"/>
                          <a:ea typeface="Times New Roman"/>
                          <a:cs typeface="Times New Roman"/>
                        </a:rPr>
                        <a:t>ДОЛЖНОСТИ</a:t>
                      </a:r>
                      <a:endParaRPr lang="ru-RU" sz="3200" dirty="0">
                        <a:solidFill>
                          <a:srgbClr val="C00000"/>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417">
                <a:tc>
                  <a:txBody>
                    <a:bodyPr/>
                    <a:lstStyle/>
                    <a:p>
                      <a:pPr algn="just">
                        <a:lnSpc>
                          <a:spcPct val="100000"/>
                        </a:lnSpc>
                        <a:spcAft>
                          <a:spcPts val="0"/>
                        </a:spcAft>
                      </a:pPr>
                      <a:r>
                        <a:rPr lang="ru-RU" sz="3300" b="1" dirty="0">
                          <a:effectLst/>
                          <a:latin typeface="Times New Roman"/>
                          <a:ea typeface="Times New Roman"/>
                          <a:cs typeface="Times New Roman"/>
                        </a:rPr>
                        <a:t>представительство в судебных органах</a:t>
                      </a:r>
                      <a:endParaRPr lang="ru-RU" sz="33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a:lnSpc>
                          <a:spcPct val="100000"/>
                        </a:lnSpc>
                        <a:spcAft>
                          <a:spcPts val="0"/>
                        </a:spcAft>
                      </a:pPr>
                      <a:r>
                        <a:rPr lang="ru-RU" sz="3100" b="1" dirty="0">
                          <a:effectLst/>
                          <a:latin typeface="Times New Roman"/>
                          <a:ea typeface="Times New Roman"/>
                          <a:cs typeface="Times New Roman"/>
                        </a:rPr>
                        <a:t>заместитель директора</a:t>
                      </a:r>
                      <a:endParaRPr lang="ru-RU" sz="3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86272">
                <a:tc>
                  <a:txBody>
                    <a:bodyPr/>
                    <a:lstStyle/>
                    <a:p>
                      <a:pPr algn="just">
                        <a:lnSpc>
                          <a:spcPct val="100000"/>
                        </a:lnSpc>
                        <a:spcAft>
                          <a:spcPts val="0"/>
                        </a:spcAft>
                      </a:pPr>
                      <a:r>
                        <a:rPr lang="ru-RU" sz="3300" b="1" dirty="0">
                          <a:effectLst/>
                          <a:latin typeface="Times New Roman"/>
                          <a:ea typeface="Times New Roman"/>
                          <a:cs typeface="Times New Roman"/>
                        </a:rPr>
                        <a:t>регистрация имущества</a:t>
                      </a:r>
                      <a:endParaRPr lang="ru-RU" sz="33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a:lnSpc>
                          <a:spcPct val="100000"/>
                        </a:lnSpc>
                        <a:spcAft>
                          <a:spcPts val="0"/>
                        </a:spcAft>
                      </a:pPr>
                      <a:r>
                        <a:rPr lang="ru-RU" sz="3100" b="1" dirty="0">
                          <a:effectLst/>
                          <a:latin typeface="Times New Roman"/>
                          <a:ea typeface="Times New Roman"/>
                          <a:cs typeface="Times New Roman"/>
                        </a:rPr>
                        <a:t>заместитель директора по финансам</a:t>
                      </a:r>
                      <a:endParaRPr lang="ru-RU" sz="3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86272">
                <a:tc>
                  <a:txBody>
                    <a:bodyPr/>
                    <a:lstStyle/>
                    <a:p>
                      <a:pPr algn="just">
                        <a:lnSpc>
                          <a:spcPct val="100000"/>
                        </a:lnSpc>
                        <a:spcAft>
                          <a:spcPts val="0"/>
                        </a:spcAft>
                      </a:pPr>
                      <a:r>
                        <a:rPr lang="ru-RU" sz="3300" b="1" dirty="0">
                          <a:effectLst/>
                          <a:latin typeface="Times New Roman"/>
                          <a:ea typeface="Times New Roman"/>
                          <a:cs typeface="Times New Roman"/>
                        </a:rPr>
                        <a:t>ведение базы данных имущества</a:t>
                      </a:r>
                      <a:endParaRPr lang="ru-RU" sz="33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a:lnSpc>
                          <a:spcPct val="100000"/>
                        </a:lnSpc>
                        <a:spcAft>
                          <a:spcPts val="0"/>
                        </a:spcAft>
                      </a:pPr>
                      <a:r>
                        <a:rPr lang="ru-RU" sz="3100" b="1" dirty="0">
                          <a:effectLst/>
                          <a:latin typeface="Times New Roman"/>
                          <a:ea typeface="Times New Roman"/>
                          <a:cs typeface="Times New Roman"/>
                        </a:rPr>
                        <a:t>юрисконсульт</a:t>
                      </a:r>
                      <a:endParaRPr lang="ru-RU" sz="3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172544">
                <a:tc>
                  <a:txBody>
                    <a:bodyPr/>
                    <a:lstStyle/>
                    <a:p>
                      <a:pPr algn="l">
                        <a:lnSpc>
                          <a:spcPct val="100000"/>
                        </a:lnSpc>
                        <a:spcAft>
                          <a:spcPts val="0"/>
                        </a:spcAft>
                      </a:pPr>
                      <a:r>
                        <a:rPr lang="ru-RU" sz="3300" b="1" dirty="0">
                          <a:effectLst/>
                          <a:latin typeface="Times New Roman"/>
                          <a:ea typeface="Times New Roman"/>
                          <a:cs typeface="Times New Roman"/>
                        </a:rPr>
                        <a:t>хранение и распределение материально-технических ресурсов</a:t>
                      </a:r>
                      <a:endParaRPr lang="ru-RU" sz="33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a:lnSpc>
                          <a:spcPct val="100000"/>
                        </a:lnSpc>
                        <a:spcAft>
                          <a:spcPts val="0"/>
                        </a:spcAft>
                      </a:pPr>
                      <a:r>
                        <a:rPr lang="ru-RU" sz="3100" b="1" dirty="0">
                          <a:effectLst/>
                          <a:latin typeface="Times New Roman"/>
                          <a:ea typeface="Times New Roman"/>
                          <a:cs typeface="Times New Roman"/>
                        </a:rPr>
                        <a:t>главный бухгалтер</a:t>
                      </a:r>
                      <a:endParaRPr lang="ru-RU" sz="3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66593">
                <a:tc rowSpan="6">
                  <a:txBody>
                    <a:bodyPr/>
                    <a:lstStyle/>
                    <a:p>
                      <a:pPr algn="l">
                        <a:lnSpc>
                          <a:spcPct val="100000"/>
                        </a:lnSpc>
                        <a:spcAft>
                          <a:spcPts val="0"/>
                        </a:spcAft>
                      </a:pPr>
                      <a:r>
                        <a:rPr lang="ru-RU" sz="3300" b="1" dirty="0">
                          <a:effectLst/>
                          <a:latin typeface="Times New Roman"/>
                          <a:ea typeface="Times New Roman"/>
                          <a:cs typeface="Times New Roman"/>
                        </a:rPr>
                        <a:t>предоставление государственных услуг в сфере соц. поддержки</a:t>
                      </a:r>
                      <a:endParaRPr lang="ru-RU" sz="33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a:lnSpc>
                          <a:spcPct val="100000"/>
                        </a:lnSpc>
                        <a:spcAft>
                          <a:spcPts val="0"/>
                        </a:spcAft>
                      </a:pPr>
                      <a:r>
                        <a:rPr lang="ru-RU" sz="3100" b="1" dirty="0">
                          <a:effectLst/>
                          <a:latin typeface="Times New Roman"/>
                          <a:ea typeface="Times New Roman"/>
                          <a:cs typeface="Times New Roman"/>
                        </a:rPr>
                        <a:t>начальник планово-экономического отдела</a:t>
                      </a:r>
                      <a:endParaRPr lang="ru-RU" sz="3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15852">
                <a:tc vMerge="1">
                  <a:txBody>
                    <a:bodyPr/>
                    <a:lstStyle/>
                    <a:p>
                      <a:endParaRPr lang="ru-RU"/>
                    </a:p>
                  </a:txBody>
                  <a:tcPr/>
                </a:tc>
                <a:tc>
                  <a:txBody>
                    <a:bodyPr/>
                    <a:lstStyle/>
                    <a:p>
                      <a:pPr algn="l">
                        <a:lnSpc>
                          <a:spcPct val="100000"/>
                        </a:lnSpc>
                        <a:spcAft>
                          <a:spcPts val="0"/>
                        </a:spcAft>
                      </a:pPr>
                      <a:r>
                        <a:rPr lang="ru-RU" sz="3100" b="1" dirty="0">
                          <a:effectLst/>
                          <a:latin typeface="Times New Roman"/>
                          <a:ea typeface="Times New Roman"/>
                          <a:cs typeface="Times New Roman"/>
                        </a:rPr>
                        <a:t>экономист</a:t>
                      </a:r>
                      <a:endParaRPr lang="ru-RU" sz="3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15852">
                <a:tc vMerge="1">
                  <a:txBody>
                    <a:bodyPr/>
                    <a:lstStyle/>
                    <a:p>
                      <a:endParaRPr lang="ru-RU"/>
                    </a:p>
                  </a:txBody>
                  <a:tcPr/>
                </a:tc>
                <a:tc>
                  <a:txBody>
                    <a:bodyPr/>
                    <a:lstStyle/>
                    <a:p>
                      <a:pPr algn="l">
                        <a:lnSpc>
                          <a:spcPct val="100000"/>
                        </a:lnSpc>
                        <a:spcAft>
                          <a:spcPts val="0"/>
                        </a:spcAft>
                      </a:pPr>
                      <a:r>
                        <a:rPr lang="ru-RU" sz="3100" b="1" dirty="0">
                          <a:effectLst/>
                          <a:latin typeface="Times New Roman"/>
                          <a:ea typeface="Times New Roman"/>
                          <a:cs typeface="Times New Roman"/>
                        </a:rPr>
                        <a:t>заведующий складом</a:t>
                      </a:r>
                      <a:endParaRPr lang="ru-RU" sz="3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15852">
                <a:tc vMerge="1">
                  <a:txBody>
                    <a:bodyPr/>
                    <a:lstStyle/>
                    <a:p>
                      <a:endParaRPr lang="ru-RU"/>
                    </a:p>
                  </a:txBody>
                  <a:tcPr/>
                </a:tc>
                <a:tc>
                  <a:txBody>
                    <a:bodyPr/>
                    <a:lstStyle/>
                    <a:p>
                      <a:pPr algn="l">
                        <a:lnSpc>
                          <a:spcPct val="100000"/>
                        </a:lnSpc>
                        <a:spcAft>
                          <a:spcPts val="0"/>
                        </a:spcAft>
                      </a:pPr>
                      <a:r>
                        <a:rPr lang="ru-RU" sz="3100" b="1" dirty="0">
                          <a:effectLst/>
                          <a:latin typeface="Times New Roman"/>
                          <a:ea typeface="Times New Roman"/>
                          <a:cs typeface="Times New Roman"/>
                        </a:rPr>
                        <a:t>специалист по охране труда</a:t>
                      </a:r>
                      <a:endParaRPr lang="ru-RU" sz="3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15852">
                <a:tc vMerge="1">
                  <a:txBody>
                    <a:bodyPr/>
                    <a:lstStyle/>
                    <a:p>
                      <a:endParaRPr lang="ru-RU"/>
                    </a:p>
                  </a:txBody>
                  <a:tcPr/>
                </a:tc>
                <a:tc>
                  <a:txBody>
                    <a:bodyPr/>
                    <a:lstStyle/>
                    <a:p>
                      <a:pPr algn="l">
                        <a:lnSpc>
                          <a:spcPct val="100000"/>
                        </a:lnSpc>
                        <a:spcAft>
                          <a:spcPts val="0"/>
                        </a:spcAft>
                      </a:pPr>
                      <a:r>
                        <a:rPr lang="ru-RU" sz="3100" b="1" dirty="0">
                          <a:effectLst/>
                          <a:latin typeface="Times New Roman"/>
                          <a:ea typeface="Times New Roman"/>
                          <a:cs typeface="Times New Roman"/>
                        </a:rPr>
                        <a:t>специалист по закупкам</a:t>
                      </a:r>
                      <a:endParaRPr lang="ru-RU" sz="3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066593">
                <a:tc vMerge="1">
                  <a:txBody>
                    <a:bodyPr/>
                    <a:lstStyle/>
                    <a:p>
                      <a:endParaRPr lang="ru-RU"/>
                    </a:p>
                  </a:txBody>
                  <a:tcPr/>
                </a:tc>
                <a:tc>
                  <a:txBody>
                    <a:bodyPr/>
                    <a:lstStyle/>
                    <a:p>
                      <a:pPr algn="l">
                        <a:lnSpc>
                          <a:spcPct val="100000"/>
                        </a:lnSpc>
                        <a:spcAft>
                          <a:spcPts val="0"/>
                        </a:spcAft>
                      </a:pPr>
                      <a:r>
                        <a:rPr lang="ru-RU" sz="3100" b="1" dirty="0">
                          <a:effectLst/>
                          <a:latin typeface="Times New Roman"/>
                          <a:ea typeface="Times New Roman"/>
                          <a:cs typeface="Times New Roman"/>
                        </a:rPr>
                        <a:t>должности заведующих отделениями социальной помощи</a:t>
                      </a:r>
                      <a:endParaRPr lang="ru-RU" sz="3100" b="1"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grpSp>
        <p:nvGrpSpPr>
          <p:cNvPr id="6" name="Group 28"/>
          <p:cNvGrpSpPr>
            <a:grpSpLocks/>
          </p:cNvGrpSpPr>
          <p:nvPr/>
        </p:nvGrpSpPr>
        <p:grpSpPr bwMode="auto">
          <a:xfrm>
            <a:off x="685073" y="9887270"/>
            <a:ext cx="20574829" cy="2073344"/>
            <a:chOff x="-11" y="3459"/>
            <a:chExt cx="7057" cy="827"/>
          </a:xfrm>
          <a:solidFill>
            <a:schemeClr val="accent5">
              <a:lumMod val="20000"/>
              <a:lumOff val="80000"/>
            </a:schemeClr>
          </a:solidFill>
        </p:grpSpPr>
        <p:sp>
          <p:nvSpPr>
            <p:cNvPr id="15" name="Line 17"/>
            <p:cNvSpPr>
              <a:spLocks noChangeShapeType="1"/>
            </p:cNvSpPr>
            <p:nvPr/>
          </p:nvSpPr>
          <p:spPr bwMode="auto">
            <a:xfrm flipV="1">
              <a:off x="-11" y="3968"/>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18"/>
            <p:cNvSpPr>
              <a:spLocks noChangeShapeType="1"/>
            </p:cNvSpPr>
            <p:nvPr/>
          </p:nvSpPr>
          <p:spPr bwMode="auto">
            <a:xfrm flipV="1">
              <a:off x="930" y="3777"/>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19"/>
            <p:cNvSpPr>
              <a:spLocks noChangeShapeType="1"/>
            </p:cNvSpPr>
            <p:nvPr/>
          </p:nvSpPr>
          <p:spPr bwMode="auto">
            <a:xfrm flipH="1" flipV="1">
              <a:off x="6366" y="3777"/>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0"/>
            <p:cNvSpPr>
              <a:spLocks noChangeShapeType="1"/>
            </p:cNvSpPr>
            <p:nvPr/>
          </p:nvSpPr>
          <p:spPr bwMode="auto">
            <a:xfrm flipH="1" flipV="1">
              <a:off x="6366" y="361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21"/>
            <p:cNvSpPr>
              <a:spLocks noChangeShapeType="1"/>
            </p:cNvSpPr>
            <p:nvPr/>
          </p:nvSpPr>
          <p:spPr bwMode="auto">
            <a:xfrm flipH="1" flipV="1">
              <a:off x="2734" y="3650"/>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27"/>
            <p:cNvSpPr>
              <a:spLocks noChangeShapeType="1"/>
            </p:cNvSpPr>
            <p:nvPr/>
          </p:nvSpPr>
          <p:spPr bwMode="auto">
            <a:xfrm flipH="1" flipV="1">
              <a:off x="6236" y="3459"/>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Tree>
    <p:extLst>
      <p:ext uri="{BB962C8B-B14F-4D97-AF65-F5344CB8AC3E}">
        <p14:creationId xmlns:p14="http://schemas.microsoft.com/office/powerpoint/2010/main" val="334090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srcRect/>
          <a:stretch>
            <a:fillRect/>
          </a:stretch>
        </p:blipFill>
        <p:spPr>
          <a:xfrm flipH="1">
            <a:off x="1122554" y="183424"/>
            <a:ext cx="1371599" cy="1371599"/>
          </a:xfrm>
          <a:prstGeom prst="rect">
            <a:avLst/>
          </a:prstGeom>
        </p:spPr>
      </p:pic>
      <p:sp>
        <p:nvSpPr>
          <p:cNvPr id="3" name="Заголовок 2"/>
          <p:cNvSpPr>
            <a:spLocks noGrp="1"/>
          </p:cNvSpPr>
          <p:nvPr>
            <p:ph type="title"/>
          </p:nvPr>
        </p:nvSpPr>
        <p:spPr>
          <a:xfrm>
            <a:off x="2209800" y="274638"/>
            <a:ext cx="15773400" cy="1143000"/>
          </a:xfrm>
        </p:spPr>
        <p:txBody>
          <a:bodyPr>
            <a:normAutofit fontScale="90000"/>
          </a:bodyPr>
          <a:lstStyle/>
          <a:p>
            <a:r>
              <a:rPr lang="ru-RU" b="1" dirty="0" smtClean="0">
                <a:solidFill>
                  <a:schemeClr val="accent1">
                    <a:lumMod val="75000"/>
                  </a:schemeClr>
                </a:solidFill>
                <a:latin typeface="Times New Roman" pitchFamily="18" charset="0"/>
                <a:cs typeface="Times New Roman" pitchFamily="18" charset="0"/>
              </a:rPr>
              <a:t/>
            </a:r>
            <a:br>
              <a:rPr lang="ru-RU" b="1" dirty="0" smtClean="0">
                <a:solidFill>
                  <a:schemeClr val="accent1">
                    <a:lumMod val="75000"/>
                  </a:schemeClr>
                </a:solidFill>
                <a:latin typeface="Times New Roman" pitchFamily="18" charset="0"/>
                <a:cs typeface="Times New Roman" pitchFamily="18" charset="0"/>
              </a:rPr>
            </a:br>
            <a:r>
              <a:rPr lang="ru-RU" b="1" dirty="0" smtClean="0">
                <a:solidFill>
                  <a:schemeClr val="accent1">
                    <a:lumMod val="75000"/>
                  </a:schemeClr>
                </a:solidFill>
                <a:latin typeface="Times New Roman" pitchFamily="18" charset="0"/>
                <a:cs typeface="Times New Roman" pitchFamily="18" charset="0"/>
              </a:rPr>
              <a:t/>
            </a:r>
            <a:br>
              <a:rPr lang="ru-RU" b="1" dirty="0" smtClean="0">
                <a:solidFill>
                  <a:schemeClr val="accent1">
                    <a:lumMod val="75000"/>
                  </a:schemeClr>
                </a:solidFill>
                <a:latin typeface="Times New Roman" pitchFamily="18" charset="0"/>
                <a:cs typeface="Times New Roman" pitchFamily="18" charset="0"/>
              </a:rPr>
            </a:br>
            <a:r>
              <a:rPr lang="ru-RU" b="1" dirty="0" smtClean="0">
                <a:solidFill>
                  <a:srgbClr val="4F81BD">
                    <a:lumMod val="75000"/>
                  </a:srgbClr>
                </a:solidFill>
                <a:latin typeface="Times New Roman" pitchFamily="18" charset="0"/>
                <a:cs typeface="Times New Roman" pitchFamily="18" charset="0"/>
              </a:rPr>
              <a:t>ОПРЕДЕЛЕНИЕ </a:t>
            </a:r>
            <a:r>
              <a:rPr lang="ru-RU" b="1" dirty="0">
                <a:solidFill>
                  <a:srgbClr val="4F81BD">
                    <a:lumMod val="75000"/>
                  </a:srgbClr>
                </a:solidFill>
                <a:latin typeface="Times New Roman" pitchFamily="18" charset="0"/>
                <a:cs typeface="Times New Roman" pitchFamily="18" charset="0"/>
              </a:rPr>
              <a:t>КОРРУПЦИОННО-ОПАСНЫХ </a:t>
            </a:r>
            <a:r>
              <a:rPr lang="ru-RU" sz="4300" b="1" dirty="0">
                <a:solidFill>
                  <a:srgbClr val="4F81BD">
                    <a:lumMod val="75000"/>
                  </a:srgbClr>
                </a:solidFill>
                <a:latin typeface="Times New Roman" pitchFamily="18" charset="0"/>
                <a:cs typeface="Times New Roman" pitchFamily="18" charset="0"/>
              </a:rPr>
              <a:t>ФУНКЦИЙ В УСТАВЕ </a:t>
            </a:r>
            <a:r>
              <a:rPr lang="ru-RU" sz="4300" b="1" dirty="0" smtClean="0">
                <a:solidFill>
                  <a:srgbClr val="4F81BD">
                    <a:lumMod val="75000"/>
                  </a:srgbClr>
                </a:solidFill>
                <a:latin typeface="Times New Roman" pitchFamily="18" charset="0"/>
                <a:cs typeface="Times New Roman" pitchFamily="18" charset="0"/>
              </a:rPr>
              <a:t>(на примере КЦСОН)</a:t>
            </a:r>
            <a:r>
              <a:rPr lang="ru-RU" sz="4300" b="1" dirty="0">
                <a:solidFill>
                  <a:srgbClr val="4F81BD">
                    <a:lumMod val="75000"/>
                  </a:srgbClr>
                </a:solidFill>
                <a:latin typeface="Times New Roman" pitchFamily="18" charset="0"/>
                <a:cs typeface="Times New Roman" pitchFamily="18" charset="0"/>
              </a:rPr>
              <a:t/>
            </a:r>
            <a:br>
              <a:rPr lang="ru-RU" sz="4300" b="1" dirty="0">
                <a:solidFill>
                  <a:srgbClr val="4F81BD">
                    <a:lumMod val="75000"/>
                  </a:srgbClr>
                </a:solidFill>
                <a:latin typeface="Times New Roman" pitchFamily="18" charset="0"/>
                <a:cs typeface="Times New Roman" pitchFamily="18" charset="0"/>
              </a:rPr>
            </a:br>
            <a:r>
              <a:rPr lang="ru-RU" b="1" dirty="0" smtClean="0">
                <a:solidFill>
                  <a:schemeClr val="accent1">
                    <a:lumMod val="75000"/>
                  </a:schemeClr>
                </a:solidFill>
                <a:latin typeface="Times New Roman" pitchFamily="18" charset="0"/>
                <a:cs typeface="Times New Roman" pitchFamily="18" charset="0"/>
              </a:rPr>
              <a:t/>
            </a:r>
            <a:br>
              <a:rPr lang="ru-RU" b="1" dirty="0" smtClean="0">
                <a:solidFill>
                  <a:schemeClr val="accent1">
                    <a:lumMod val="75000"/>
                  </a:schemeClr>
                </a:solidFill>
                <a:latin typeface="Times New Roman" pitchFamily="18" charset="0"/>
                <a:cs typeface="Times New Roman" pitchFamily="18" charset="0"/>
              </a:rPr>
            </a:br>
            <a:endParaRPr lang="ru-RU" sz="4300" dirty="0">
              <a:solidFill>
                <a:schemeClr val="accent1">
                  <a:lumMod val="75000"/>
                </a:schemeClr>
              </a:solidFill>
              <a:latin typeface="Times New Roman" pitchFamily="18" charset="0"/>
              <a:cs typeface="Times New Roman" pitchFamily="18" charset="0"/>
            </a:endParaRPr>
          </a:p>
        </p:txBody>
      </p:sp>
      <p:grpSp>
        <p:nvGrpSpPr>
          <p:cNvPr id="6" name="Group 28"/>
          <p:cNvGrpSpPr>
            <a:grpSpLocks/>
          </p:cNvGrpSpPr>
          <p:nvPr/>
        </p:nvGrpSpPr>
        <p:grpSpPr bwMode="auto">
          <a:xfrm>
            <a:off x="1370220" y="8691398"/>
            <a:ext cx="14175261" cy="1594494"/>
            <a:chOff x="224" y="2982"/>
            <a:chExt cx="4862" cy="636"/>
          </a:xfrm>
          <a:solidFill>
            <a:schemeClr val="accent5">
              <a:lumMod val="20000"/>
              <a:lumOff val="80000"/>
            </a:schemeClr>
          </a:solidFill>
        </p:grpSpPr>
        <p:sp>
          <p:nvSpPr>
            <p:cNvPr id="15" name="Line 17"/>
            <p:cNvSpPr>
              <a:spLocks noChangeShapeType="1"/>
            </p:cNvSpPr>
            <p:nvPr/>
          </p:nvSpPr>
          <p:spPr bwMode="auto">
            <a:xfrm flipV="1">
              <a:off x="224" y="3300"/>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18"/>
            <p:cNvSpPr>
              <a:spLocks noChangeShapeType="1"/>
            </p:cNvSpPr>
            <p:nvPr/>
          </p:nvSpPr>
          <p:spPr bwMode="auto">
            <a:xfrm flipV="1">
              <a:off x="1270" y="3239"/>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19"/>
            <p:cNvSpPr>
              <a:spLocks noChangeShapeType="1"/>
            </p:cNvSpPr>
            <p:nvPr/>
          </p:nvSpPr>
          <p:spPr bwMode="auto">
            <a:xfrm flipH="1" flipV="1">
              <a:off x="4537" y="2982"/>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0"/>
            <p:cNvSpPr>
              <a:spLocks noChangeShapeType="1"/>
            </p:cNvSpPr>
            <p:nvPr/>
          </p:nvSpPr>
          <p:spPr bwMode="auto">
            <a:xfrm flipH="1" flipV="1">
              <a:off x="3662" y="322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21"/>
            <p:cNvSpPr>
              <a:spLocks noChangeShapeType="1"/>
            </p:cNvSpPr>
            <p:nvPr/>
          </p:nvSpPr>
          <p:spPr bwMode="auto">
            <a:xfrm flipH="1" flipV="1">
              <a:off x="2629" y="3141"/>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27"/>
            <p:cNvSpPr>
              <a:spLocks noChangeShapeType="1"/>
            </p:cNvSpPr>
            <p:nvPr/>
          </p:nvSpPr>
          <p:spPr bwMode="auto">
            <a:xfrm flipH="1" flipV="1">
              <a:off x="4406" y="3279"/>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903822"/>
            <a:ext cx="5581650" cy="798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36377"/>
            <a:ext cx="5705834" cy="795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0" y="1936376"/>
            <a:ext cx="5754358" cy="789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158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srcRect/>
          <a:stretch>
            <a:fillRect/>
          </a:stretch>
        </p:blipFill>
        <p:spPr>
          <a:xfrm flipH="1">
            <a:off x="1122554" y="183424"/>
            <a:ext cx="1371599" cy="1371599"/>
          </a:xfrm>
          <a:prstGeom prst="rect">
            <a:avLst/>
          </a:prstGeom>
        </p:spPr>
      </p:pic>
      <p:sp>
        <p:nvSpPr>
          <p:cNvPr id="3" name="Заголовок 2"/>
          <p:cNvSpPr>
            <a:spLocks noGrp="1"/>
          </p:cNvSpPr>
          <p:nvPr>
            <p:ph type="title"/>
          </p:nvPr>
        </p:nvSpPr>
        <p:spPr>
          <a:xfrm>
            <a:off x="2209800" y="274638"/>
            <a:ext cx="15773400" cy="1143000"/>
          </a:xfrm>
        </p:spPr>
        <p:txBody>
          <a:bodyPr>
            <a:normAutofit fontScale="90000"/>
          </a:bodyPr>
          <a:lstStyle/>
          <a:p>
            <a:r>
              <a:rPr lang="ru-RU" b="1" dirty="0" smtClean="0">
                <a:solidFill>
                  <a:schemeClr val="accent1">
                    <a:lumMod val="75000"/>
                  </a:schemeClr>
                </a:solidFill>
                <a:latin typeface="Times New Roman" pitchFamily="18" charset="0"/>
                <a:cs typeface="Times New Roman" pitchFamily="18" charset="0"/>
              </a:rPr>
              <a:t/>
            </a:r>
            <a:br>
              <a:rPr lang="ru-RU" b="1" dirty="0" smtClean="0">
                <a:solidFill>
                  <a:schemeClr val="accent1">
                    <a:lumMod val="75000"/>
                  </a:schemeClr>
                </a:solidFill>
                <a:latin typeface="Times New Roman" pitchFamily="18" charset="0"/>
                <a:cs typeface="Times New Roman" pitchFamily="18" charset="0"/>
              </a:rPr>
            </a:br>
            <a:r>
              <a:rPr lang="ru-RU" b="1" dirty="0" smtClean="0">
                <a:solidFill>
                  <a:schemeClr val="accent1">
                    <a:lumMod val="75000"/>
                  </a:schemeClr>
                </a:solidFill>
                <a:latin typeface="Times New Roman" pitchFamily="18" charset="0"/>
                <a:cs typeface="Times New Roman" pitchFamily="18" charset="0"/>
              </a:rPr>
              <a:t>ОПРЕДЕЛЕНИЕ КОРРУПЦИОННО-ОПАСНЫХ </a:t>
            </a:r>
            <a:r>
              <a:rPr lang="ru-RU" sz="4300" b="1" dirty="0" smtClean="0">
                <a:solidFill>
                  <a:schemeClr val="accent1">
                    <a:lumMod val="75000"/>
                  </a:schemeClr>
                </a:solidFill>
                <a:latin typeface="Times New Roman" pitchFamily="18" charset="0"/>
                <a:cs typeface="Times New Roman" pitchFamily="18" charset="0"/>
              </a:rPr>
              <a:t>ФУНКЦИЙ В УСТАВЕ (на примере КЦСОН)</a:t>
            </a:r>
            <a:br>
              <a:rPr lang="ru-RU" sz="4300" b="1" dirty="0" smtClean="0">
                <a:solidFill>
                  <a:schemeClr val="accent1">
                    <a:lumMod val="75000"/>
                  </a:schemeClr>
                </a:solidFill>
                <a:latin typeface="Times New Roman" pitchFamily="18" charset="0"/>
                <a:cs typeface="Times New Roman" pitchFamily="18" charset="0"/>
              </a:rPr>
            </a:br>
            <a:endParaRPr lang="ru-RU" sz="4300" dirty="0">
              <a:solidFill>
                <a:schemeClr val="accent1">
                  <a:lumMod val="75000"/>
                </a:schemeClr>
              </a:solidFill>
              <a:latin typeface="Times New Roman" pitchFamily="18" charset="0"/>
              <a:cs typeface="Times New Roman" pitchFamily="18" charset="0"/>
            </a:endParaRPr>
          </a:p>
        </p:txBody>
      </p:sp>
      <p:grpSp>
        <p:nvGrpSpPr>
          <p:cNvPr id="6" name="Group 28"/>
          <p:cNvGrpSpPr>
            <a:grpSpLocks/>
          </p:cNvGrpSpPr>
          <p:nvPr/>
        </p:nvGrpSpPr>
        <p:grpSpPr bwMode="auto">
          <a:xfrm>
            <a:off x="1370220" y="8691398"/>
            <a:ext cx="14175261" cy="1594494"/>
            <a:chOff x="224" y="2982"/>
            <a:chExt cx="4862" cy="636"/>
          </a:xfrm>
          <a:solidFill>
            <a:schemeClr val="accent5">
              <a:lumMod val="20000"/>
              <a:lumOff val="80000"/>
            </a:schemeClr>
          </a:solidFill>
        </p:grpSpPr>
        <p:sp>
          <p:nvSpPr>
            <p:cNvPr id="15" name="Line 17"/>
            <p:cNvSpPr>
              <a:spLocks noChangeShapeType="1"/>
            </p:cNvSpPr>
            <p:nvPr/>
          </p:nvSpPr>
          <p:spPr bwMode="auto">
            <a:xfrm flipV="1">
              <a:off x="224" y="3300"/>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18"/>
            <p:cNvSpPr>
              <a:spLocks noChangeShapeType="1"/>
            </p:cNvSpPr>
            <p:nvPr/>
          </p:nvSpPr>
          <p:spPr bwMode="auto">
            <a:xfrm flipV="1">
              <a:off x="1270" y="3239"/>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19"/>
            <p:cNvSpPr>
              <a:spLocks noChangeShapeType="1"/>
            </p:cNvSpPr>
            <p:nvPr/>
          </p:nvSpPr>
          <p:spPr bwMode="auto">
            <a:xfrm flipH="1" flipV="1">
              <a:off x="4537" y="2982"/>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0"/>
            <p:cNvSpPr>
              <a:spLocks noChangeShapeType="1"/>
            </p:cNvSpPr>
            <p:nvPr/>
          </p:nvSpPr>
          <p:spPr bwMode="auto">
            <a:xfrm flipH="1" flipV="1">
              <a:off x="3662" y="322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21"/>
            <p:cNvSpPr>
              <a:spLocks noChangeShapeType="1"/>
            </p:cNvSpPr>
            <p:nvPr/>
          </p:nvSpPr>
          <p:spPr bwMode="auto">
            <a:xfrm flipH="1" flipV="1">
              <a:off x="2629" y="3141"/>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27"/>
            <p:cNvSpPr>
              <a:spLocks noChangeShapeType="1"/>
            </p:cNvSpPr>
            <p:nvPr/>
          </p:nvSpPr>
          <p:spPr bwMode="auto">
            <a:xfrm flipH="1" flipV="1">
              <a:off x="4406" y="3279"/>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866901"/>
            <a:ext cx="5562600" cy="783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851543"/>
            <a:ext cx="5962338" cy="786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5800" y="1876245"/>
            <a:ext cx="5905760" cy="786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060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srcRect/>
          <a:stretch>
            <a:fillRect/>
          </a:stretch>
        </p:blipFill>
        <p:spPr>
          <a:xfrm flipH="1">
            <a:off x="1122554" y="183424"/>
            <a:ext cx="1371599" cy="1371599"/>
          </a:xfrm>
          <a:prstGeom prst="rect">
            <a:avLst/>
          </a:prstGeom>
        </p:spPr>
      </p:pic>
      <p:sp>
        <p:nvSpPr>
          <p:cNvPr id="3" name="Заголовок 2"/>
          <p:cNvSpPr>
            <a:spLocks noGrp="1"/>
          </p:cNvSpPr>
          <p:nvPr>
            <p:ph type="title"/>
          </p:nvPr>
        </p:nvSpPr>
        <p:spPr>
          <a:xfrm>
            <a:off x="2209800" y="274638"/>
            <a:ext cx="15773400" cy="1143000"/>
          </a:xfrm>
        </p:spPr>
        <p:txBody>
          <a:bodyPr>
            <a:normAutofit fontScale="90000"/>
          </a:bodyPr>
          <a:lstStyle/>
          <a:p>
            <a:r>
              <a:rPr lang="ru-RU" b="1" dirty="0" smtClean="0">
                <a:solidFill>
                  <a:schemeClr val="accent1">
                    <a:lumMod val="75000"/>
                  </a:schemeClr>
                </a:solidFill>
                <a:latin typeface="Times New Roman" pitchFamily="18" charset="0"/>
                <a:cs typeface="Times New Roman" pitchFamily="18" charset="0"/>
              </a:rPr>
              <a:t/>
            </a:r>
            <a:br>
              <a:rPr lang="ru-RU" b="1" dirty="0" smtClean="0">
                <a:solidFill>
                  <a:schemeClr val="accent1">
                    <a:lumMod val="75000"/>
                  </a:schemeClr>
                </a:solidFill>
                <a:latin typeface="Times New Roman" pitchFamily="18" charset="0"/>
                <a:cs typeface="Times New Roman" pitchFamily="18" charset="0"/>
              </a:rPr>
            </a:br>
            <a:r>
              <a:rPr lang="ru-RU" b="1" dirty="0" smtClean="0">
                <a:solidFill>
                  <a:schemeClr val="accent1">
                    <a:lumMod val="75000"/>
                  </a:schemeClr>
                </a:solidFill>
                <a:latin typeface="Times New Roman" pitchFamily="18" charset="0"/>
                <a:cs typeface="Times New Roman" pitchFamily="18" charset="0"/>
              </a:rPr>
              <a:t>ОПРЕДЕЛЕНИЕ КОРРУПЦИОННО-ОПАСНЫХ </a:t>
            </a:r>
            <a:r>
              <a:rPr lang="ru-RU" sz="4300" b="1" dirty="0" smtClean="0">
                <a:solidFill>
                  <a:schemeClr val="accent1">
                    <a:lumMod val="75000"/>
                  </a:schemeClr>
                </a:solidFill>
                <a:latin typeface="Times New Roman" pitchFamily="18" charset="0"/>
                <a:cs typeface="Times New Roman" pitchFamily="18" charset="0"/>
              </a:rPr>
              <a:t>ФУНКЦИЙ В УСТАВЕ (на примере КЦСОН)</a:t>
            </a:r>
            <a:br>
              <a:rPr lang="ru-RU" sz="4300" b="1" dirty="0" smtClean="0">
                <a:solidFill>
                  <a:schemeClr val="accent1">
                    <a:lumMod val="75000"/>
                  </a:schemeClr>
                </a:solidFill>
                <a:latin typeface="Times New Roman" pitchFamily="18" charset="0"/>
                <a:cs typeface="Times New Roman" pitchFamily="18" charset="0"/>
              </a:rPr>
            </a:br>
            <a:endParaRPr lang="ru-RU" sz="4300" dirty="0">
              <a:solidFill>
                <a:schemeClr val="accent1">
                  <a:lumMod val="75000"/>
                </a:schemeClr>
              </a:solidFill>
              <a:latin typeface="Times New Roman" pitchFamily="18" charset="0"/>
              <a:cs typeface="Times New Roman" pitchFamily="18" charset="0"/>
            </a:endParaRPr>
          </a:p>
        </p:txBody>
      </p:sp>
      <p:grpSp>
        <p:nvGrpSpPr>
          <p:cNvPr id="6" name="Group 28"/>
          <p:cNvGrpSpPr>
            <a:grpSpLocks/>
          </p:cNvGrpSpPr>
          <p:nvPr/>
        </p:nvGrpSpPr>
        <p:grpSpPr bwMode="auto">
          <a:xfrm>
            <a:off x="1370220" y="8691398"/>
            <a:ext cx="14175261" cy="1594494"/>
            <a:chOff x="224" y="2982"/>
            <a:chExt cx="4862" cy="636"/>
          </a:xfrm>
          <a:solidFill>
            <a:schemeClr val="accent5">
              <a:lumMod val="20000"/>
              <a:lumOff val="80000"/>
            </a:schemeClr>
          </a:solidFill>
        </p:grpSpPr>
        <p:sp>
          <p:nvSpPr>
            <p:cNvPr id="15" name="Line 17"/>
            <p:cNvSpPr>
              <a:spLocks noChangeShapeType="1"/>
            </p:cNvSpPr>
            <p:nvPr/>
          </p:nvSpPr>
          <p:spPr bwMode="auto">
            <a:xfrm flipV="1">
              <a:off x="224" y="3300"/>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18"/>
            <p:cNvSpPr>
              <a:spLocks noChangeShapeType="1"/>
            </p:cNvSpPr>
            <p:nvPr/>
          </p:nvSpPr>
          <p:spPr bwMode="auto">
            <a:xfrm flipV="1">
              <a:off x="1270" y="3239"/>
              <a:ext cx="771"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19"/>
            <p:cNvSpPr>
              <a:spLocks noChangeShapeType="1"/>
            </p:cNvSpPr>
            <p:nvPr/>
          </p:nvSpPr>
          <p:spPr bwMode="auto">
            <a:xfrm flipH="1" flipV="1">
              <a:off x="4537" y="2982"/>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0"/>
            <p:cNvSpPr>
              <a:spLocks noChangeShapeType="1"/>
            </p:cNvSpPr>
            <p:nvPr/>
          </p:nvSpPr>
          <p:spPr bwMode="auto">
            <a:xfrm flipH="1" flipV="1">
              <a:off x="3662" y="3228"/>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21"/>
            <p:cNvSpPr>
              <a:spLocks noChangeShapeType="1"/>
            </p:cNvSpPr>
            <p:nvPr/>
          </p:nvSpPr>
          <p:spPr bwMode="auto">
            <a:xfrm flipH="1" flipV="1">
              <a:off x="2629" y="3141"/>
              <a:ext cx="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27"/>
            <p:cNvSpPr>
              <a:spLocks noChangeShapeType="1"/>
            </p:cNvSpPr>
            <p:nvPr/>
          </p:nvSpPr>
          <p:spPr bwMode="auto">
            <a:xfrm flipH="1" flipV="1">
              <a:off x="4406" y="3279"/>
              <a:ext cx="680" cy="318"/>
            </a:xfrm>
            <a:prstGeom prst="line">
              <a:avLst/>
            </a:prstGeom>
            <a:grp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46" y="1858584"/>
            <a:ext cx="6095954" cy="790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00" y="1794653"/>
            <a:ext cx="6326719" cy="796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180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5225</TotalTime>
  <Words>826</Words>
  <Application>Microsoft Office PowerPoint</Application>
  <PresentationFormat>Произвольный</PresentationFormat>
  <Paragraphs>210</Paragraphs>
  <Slides>17</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Wingdings</vt:lpstr>
      <vt:lpstr>Times New Roman</vt:lpstr>
      <vt:lpstr>Montserrat Bold</vt:lpstr>
      <vt:lpstr>Calibri</vt:lpstr>
      <vt:lpstr>Office Theme</vt:lpstr>
      <vt:lpstr>Презентация PowerPoint</vt:lpstr>
      <vt:lpstr>ОБЕСПЕЧЕНИЕ  РАБОТЫ ПО ПРОФИЛАКТИКЕ И ПРОТИВОДЕЙСТВИЮ КОРРУПЦИИ В УЧРЕЖДЕНИЯХ</vt:lpstr>
      <vt:lpstr> В УЧРЕЖДЕНИЯХ ДОЛЖНЫ БЫТЬ РАЗРАБОТАНЫ И ПРИНЯТЫ:  </vt:lpstr>
      <vt:lpstr> В УЧРЕЖДЕНИЯХ ДОЛЖНЫ БЫТЬ РАЗРАБОТАНЫ И ПРИНЯТЫ:  </vt:lpstr>
      <vt:lpstr> В УЧРЕЖДЕНИЯХ ДОЛЖНЫ БЫТЬ РАЗРАБОТАНЫ И ПРИНЯТЫ:  </vt:lpstr>
      <vt:lpstr> В ПЕРЕЧНИ ФУНКЦИЙ И ДОЛЖНОСТЕЙ НЕ БЫЛИ ВКЛЮЧЕНЫ: </vt:lpstr>
      <vt:lpstr>  ОПРЕДЕЛЕНИЕ КОРРУПЦИОННО-ОПАСНЫХ ФУНКЦИЙ В УСТАВЕ (на примере КЦСОН)  </vt:lpstr>
      <vt:lpstr> ОПРЕДЕЛЕНИЕ КОРРУПЦИОННО-ОПАСНЫХ ФУНКЦИЙ В УСТАВЕ (на примере КЦСОН) </vt:lpstr>
      <vt:lpstr> ОПРЕДЕЛЕНИЕ КОРРУПЦИОННО-ОПАСНЫХ ФУНКЦИЙ В УСТАВЕ (на примере КЦСОН) </vt:lpstr>
      <vt:lpstr> ПЕРЕЧЕНЬ КОРРУПЦИОННО-ОПАСНЫХ ФУНКЦИЙ  В КЦСОН </vt:lpstr>
      <vt:lpstr> ПЕРЕЧЕНЬ ДОЛЖНОСТЕЙ С КОРРУПЦИОННО-ОПАСНЫМИ ФУНКЦИЯМИ В КЦСОН </vt:lpstr>
      <vt:lpstr> ПЕРЕЧЕНЬ ДОЛЖНОСТЕЙ С КОРРУПЦИОННО-ОПАСНЫМИ ФУНКЦИЯМИ В КЦСОН </vt:lpstr>
      <vt:lpstr> ПЕРЕЧЕНЬ ДОЛЖНОСТЕЙ С КОРРУПЦИОННО-ОПАСНЫМИ ФУНКЦИЯМИ В КЦСОН </vt:lpstr>
      <vt:lpstr> В УЧРЕЖДЕНИЯХ ДОЛЖНО БЫТЬ ОБЕСПЕЧЕНО:  </vt:lpstr>
      <vt:lpstr> НАПОЛНЕНИЕ РАЗДЕЛА «ПРОТИВОДЕЙСТВИЕ КОРРУПЦИИ» НА САЙТЕ  </vt:lpstr>
      <vt:lpstr>   НАПОЛНЕНИЕ РАЗДЕЛА «ПРОТИВОДЕЙСТВИЕ КОРРУПЦИИ» НА САЙТЕ   Раздел «Противодействие коррупции» на официальном сайте министерства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Единый Региональный Конкурс</dc:title>
  <dc:creator>Панкратова Татьяна Владимировна</dc:creator>
  <cp:lastModifiedBy>Ратушная Ольга Николаевна</cp:lastModifiedBy>
  <cp:revision>654</cp:revision>
  <cp:lastPrinted>2020-08-13T05:54:37Z</cp:lastPrinted>
  <dcterms:created xsi:type="dcterms:W3CDTF">2006-08-16T00:00:00Z</dcterms:created>
  <dcterms:modified xsi:type="dcterms:W3CDTF">2023-10-27T10:35:07Z</dcterms:modified>
  <dc:identifier>DAEC38e-NDE</dc:identifier>
</cp:coreProperties>
</file>